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09.10.2023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09.10.2023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09.10.2023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09.10.2023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09.10.2023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09.10.2023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09.10.2023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09.10.2023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75000">
              <a:schemeClr val="accent5">
                <a:lumMod val="60000"/>
                <a:lumOff val="4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16" name="Овал 15"/>
          <p:cNvSpPr/>
          <p:nvPr/>
        </p:nvSpPr>
        <p:spPr>
          <a:xfrm>
            <a:off x="4860032" y="1916832"/>
            <a:ext cx="1224136" cy="1152128"/>
          </a:xfrm>
          <a:prstGeom prst="ellipse">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Овал 14"/>
          <p:cNvSpPr/>
          <p:nvPr/>
        </p:nvSpPr>
        <p:spPr>
          <a:xfrm>
            <a:off x="3419872" y="1916832"/>
            <a:ext cx="1152128" cy="1152128"/>
          </a:xfrm>
          <a:prstGeom prst="ellipse">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Овал 13"/>
          <p:cNvSpPr/>
          <p:nvPr/>
        </p:nvSpPr>
        <p:spPr>
          <a:xfrm>
            <a:off x="3419872" y="3356992"/>
            <a:ext cx="1224136" cy="1224136"/>
          </a:xfrm>
          <a:prstGeom prst="ellipse">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Подзаголовок 2"/>
          <p:cNvSpPr>
            <a:spLocks noGrp="1"/>
          </p:cNvSpPr>
          <p:nvPr>
            <p:ph type="subTitle" idx="1"/>
          </p:nvPr>
        </p:nvSpPr>
        <p:spPr>
          <a:xfrm>
            <a:off x="683568" y="692696"/>
            <a:ext cx="8352928" cy="1008112"/>
          </a:xfrm>
        </p:spPr>
        <p:txBody>
          <a:bodyPr>
            <a:normAutofit/>
          </a:bodyPr>
          <a:lstStyle/>
          <a:p>
            <a:pPr algn="just"/>
            <a:r>
              <a:rPr lang="ru-RU" sz="1000" dirty="0" smtClean="0">
                <a:solidFill>
                  <a:schemeClr val="tx1"/>
                </a:solidFill>
                <a:latin typeface="Times New Roman" pitchFamily="18" charset="0"/>
                <a:cs typeface="Times New Roman" pitchFamily="18" charset="0"/>
              </a:rPr>
              <a:t>ГУ «Толочинский районный центр гигиены и эпидемиологи» напоминает, что </a:t>
            </a:r>
            <a:r>
              <a:rPr lang="ru-RU" sz="1000" b="1" dirty="0" smtClean="0">
                <a:solidFill>
                  <a:schemeClr val="tx1"/>
                </a:solidFill>
                <a:latin typeface="Times New Roman" pitchFamily="18" charset="0"/>
                <a:cs typeface="Times New Roman" pitchFamily="18" charset="0"/>
              </a:rPr>
              <a:t>ДИФТЕРИЯ-БАКТЕРИАЛЬНОЕ ИНФЕКЦИОННОЕ ЗАБОЛЕВАНИЕ</a:t>
            </a:r>
            <a:r>
              <a:rPr lang="ru-RU" sz="1000" dirty="0" smtClean="0">
                <a:solidFill>
                  <a:schemeClr val="tx1"/>
                </a:solidFill>
                <a:latin typeface="Times New Roman" pitchFamily="18" charset="0"/>
                <a:cs typeface="Times New Roman" pitchFamily="18" charset="0"/>
              </a:rPr>
              <a:t>, характеризующееся преимущественным поражением миндалин, гортани, выраженной интоксикацией, частым развитием осложнений: крупа, миокардита, </a:t>
            </a:r>
            <a:r>
              <a:rPr lang="ru-RU" sz="1000" dirty="0" err="1" smtClean="0">
                <a:solidFill>
                  <a:schemeClr val="tx1"/>
                </a:solidFill>
                <a:latin typeface="Times New Roman" pitchFamily="18" charset="0"/>
                <a:cs typeface="Times New Roman" pitchFamily="18" charset="0"/>
              </a:rPr>
              <a:t>полинейропатии</a:t>
            </a:r>
            <a:r>
              <a:rPr lang="ru-RU" sz="1000" dirty="0" smtClean="0">
                <a:solidFill>
                  <a:schemeClr val="tx1"/>
                </a:solidFill>
                <a:latin typeface="Times New Roman" pitchFamily="18" charset="0"/>
                <a:cs typeface="Times New Roman" pitchFamily="18" charset="0"/>
              </a:rPr>
              <a:t>, нефроза и др.Возбудитель может быть причиной раневой инфекции, различных поражений кожи, глаз, ЖКТ и половых органов. Эта болезнь почти забыта во многих странах благодаря программам вакцинации. </a:t>
            </a:r>
          </a:p>
          <a:p>
            <a:pPr algn="just"/>
            <a:r>
              <a:rPr lang="ru-RU" sz="1000" dirty="0" smtClean="0">
                <a:solidFill>
                  <a:schemeClr val="tx1"/>
                </a:solidFill>
                <a:latin typeface="Times New Roman" pitchFamily="18" charset="0"/>
                <a:cs typeface="Times New Roman" pitchFamily="18" charset="0"/>
              </a:rPr>
              <a:t>Наиболее тяжело дифтерию переносят дети в возрасте до 4 лет, не имеющие профилактических прививок против дифтерии и пожилые люди.</a:t>
            </a:r>
            <a:endParaRPr lang="ru-RU" sz="1000" dirty="0">
              <a:solidFill>
                <a:schemeClr val="tx1"/>
              </a:solidFill>
              <a:latin typeface="Times New Roman" pitchFamily="18" charset="0"/>
              <a:cs typeface="Times New Roman" pitchFamily="18" charset="0"/>
            </a:endParaRPr>
          </a:p>
        </p:txBody>
      </p:sp>
      <p:pic>
        <p:nvPicPr>
          <p:cNvPr id="4" name="Рисунок 3"/>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val="0"/>
              </a:ext>
            </a:extLst>
          </a:blip>
          <a:srcRect/>
          <a:stretch>
            <a:fillRect/>
          </a:stretch>
        </p:blipFill>
        <p:spPr bwMode="auto">
          <a:xfrm>
            <a:off x="179512" y="116632"/>
            <a:ext cx="467544" cy="548680"/>
          </a:xfrm>
          <a:prstGeom prst="rect">
            <a:avLst/>
          </a:prstGeom>
          <a:ln>
            <a:noFill/>
          </a:ln>
          <a:effectLst>
            <a:outerShdw blurRad="292100" dist="139700" dir="2700000" algn="tl" rotWithShape="0">
              <a:srgbClr val="333333">
                <a:alpha val="65000"/>
              </a:srgbClr>
            </a:outerShdw>
          </a:effectLst>
        </p:spPr>
      </p:pic>
      <p:sp>
        <p:nvSpPr>
          <p:cNvPr id="5" name="Текст 7"/>
          <p:cNvSpPr txBox="1">
            <a:spLocks/>
          </p:cNvSpPr>
          <p:nvPr/>
        </p:nvSpPr>
        <p:spPr>
          <a:xfrm>
            <a:off x="683568" y="260648"/>
            <a:ext cx="1522512" cy="216023"/>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800" b="1" i="0" u="none" strike="noStrike" kern="1200" cap="none" spc="0" normalizeH="0" baseline="0" noProof="0" dirty="0" smtClean="0">
                <a:ln>
                  <a:noFill/>
                </a:ln>
                <a:effectLst/>
                <a:uLnTx/>
                <a:uFillTx/>
                <a:latin typeface="Times New Roman" pitchFamily="18" charset="0"/>
                <a:ea typeface="+mn-ea"/>
                <a:cs typeface="Times New Roman" pitchFamily="18" charset="0"/>
              </a:rPr>
              <a:t>ГУ «Толочинский рай ЦГЭ»</a:t>
            </a:r>
            <a:endParaRPr kumimoji="0" lang="ru-RU" sz="800" b="1" i="0" u="none" strike="noStrike" kern="1200" cap="none" spc="0" normalizeH="0" baseline="0" noProof="0" dirty="0">
              <a:ln>
                <a:noFill/>
              </a:ln>
              <a:effectLst/>
              <a:uLnTx/>
              <a:uFillTx/>
              <a:latin typeface="Times New Roman" pitchFamily="18" charset="0"/>
              <a:ea typeface="+mn-ea"/>
              <a:cs typeface="Times New Roman" pitchFamily="18" charset="0"/>
            </a:endParaRPr>
          </a:p>
        </p:txBody>
      </p:sp>
      <p:sp>
        <p:nvSpPr>
          <p:cNvPr id="6" name="Заголовок 1"/>
          <p:cNvSpPr txBox="1">
            <a:spLocks/>
          </p:cNvSpPr>
          <p:nvPr/>
        </p:nvSpPr>
        <p:spPr>
          <a:xfrm>
            <a:off x="3419872" y="188640"/>
            <a:ext cx="5542384" cy="434479"/>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16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О</a:t>
            </a:r>
            <a:r>
              <a:rPr kumimoji="0" lang="ru-RU" sz="1600" b="1"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ПРОФИЛАКТИКЕ ДИФТЕРИИ</a:t>
            </a:r>
            <a:endParaRPr kumimoji="0" lang="ru-RU" sz="16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1026" name="Picture 2"/>
          <p:cNvPicPr>
            <a:picLocks noChangeAspect="1" noChangeArrowheads="1"/>
          </p:cNvPicPr>
          <p:nvPr/>
        </p:nvPicPr>
        <p:blipFill>
          <a:blip r:embed="rId3" cstate="print"/>
          <a:srcRect/>
          <a:stretch>
            <a:fillRect/>
          </a:stretch>
        </p:blipFill>
        <p:spPr bwMode="auto">
          <a:xfrm>
            <a:off x="3563888" y="2204864"/>
            <a:ext cx="576064" cy="631812"/>
          </a:xfrm>
          <a:prstGeom prst="rect">
            <a:avLst/>
          </a:prstGeom>
          <a:noFill/>
          <a:ln w="9525">
            <a:noFill/>
            <a:miter lim="800000"/>
            <a:headEnd/>
            <a:tailEnd/>
          </a:ln>
          <a:effectLst/>
        </p:spPr>
      </p:pic>
      <p:sp>
        <p:nvSpPr>
          <p:cNvPr id="9" name="Подзаголовок 2"/>
          <p:cNvSpPr txBox="1">
            <a:spLocks/>
          </p:cNvSpPr>
          <p:nvPr/>
        </p:nvSpPr>
        <p:spPr>
          <a:xfrm>
            <a:off x="179512" y="1700808"/>
            <a:ext cx="3096344" cy="4896544"/>
          </a:xfrm>
          <a:prstGeom prst="rect">
            <a:avLst/>
          </a:prstGeom>
        </p:spPr>
        <p:txBody>
          <a:bodyPr vert="horz" lIns="91440" tIns="45720" rIns="91440" bIns="45720" rtlCol="0">
            <a:normAutofit/>
          </a:body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10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Наиболее частый</a:t>
            </a:r>
            <a:r>
              <a:rPr kumimoji="0" lang="ru-RU" sz="1000" b="0"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путь передачи инфекции- воздушно –капельный, но может быть и контактный, а также –пищевой. Инкубационный период – 2-10 дней.</a:t>
            </a: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lang="ru-RU" sz="1000" baseline="0" dirty="0" smtClean="0">
              <a:latin typeface="Times New Roman" pitchFamily="18" charset="0"/>
              <a:cs typeface="Times New Roman" pitchFamily="18" charset="0"/>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lang="ru-RU" sz="1000" baseline="0" dirty="0" smtClean="0">
                <a:latin typeface="Times New Roman" pitchFamily="18" charset="0"/>
                <a:cs typeface="Times New Roman" pitchFamily="18" charset="0"/>
              </a:rPr>
              <a:t>Обычный симптом – боль в горле и повышение температуры. Вначале</a:t>
            </a:r>
            <a:r>
              <a:rPr lang="ru-RU" sz="1000" dirty="0" smtClean="0">
                <a:latin typeface="Times New Roman" pitchFamily="18" charset="0"/>
                <a:cs typeface="Times New Roman" pitchFamily="18" charset="0"/>
              </a:rPr>
              <a:t> отмечается умеренное покраснение и отёчность миндалин, затем появляются полупрозрачные беловатые налёты, которые в течении 2-3 дней уплотняются до характерных с сероватым , желтовато-сероватым  или перламутровым оттенком, становятся очень </a:t>
            </a:r>
            <a:r>
              <a:rPr lang="ru-RU" sz="1000" dirty="0" smtClean="0">
                <a:latin typeface="Times New Roman" pitchFamily="18" charset="0"/>
                <a:cs typeface="Times New Roman" pitchFamily="18" charset="0"/>
              </a:rPr>
              <a:t>п</a:t>
            </a:r>
            <a:r>
              <a:rPr lang="ru-RU" sz="1000" dirty="0" smtClean="0">
                <a:latin typeface="Times New Roman" pitchFamily="18" charset="0"/>
                <a:cs typeface="Times New Roman" pitchFamily="18" charset="0"/>
              </a:rPr>
              <a:t>лотно фиксированы, не снимаются шпателем, могут выходить за пределы миндалин. Часто при попытке снять налёт выражена кровоточивость миндалин. Характерен запах ацетона из рта. Распространение налётов на гортань приводит к сильному лающему кашлю, осиплости до полной потери голоса, затруднению дыхания в результате перекрытия плёнками дыхательных путей. </a:t>
            </a: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lang="ru-RU" sz="1000" dirty="0" smtClean="0">
              <a:latin typeface="Times New Roman" pitchFamily="18" charset="0"/>
              <a:cs typeface="Times New Roman" pitchFamily="18" charset="0"/>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10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После</a:t>
            </a:r>
            <a:r>
              <a:rPr kumimoji="0" lang="ru-RU" sz="1000" b="0"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нормализации температуры тела налёты сохраняются ещё 4-8 дней.</a:t>
            </a: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lang="ru-RU" sz="1000" dirty="0" smtClean="0">
              <a:latin typeface="Times New Roman" pitchFamily="18" charset="0"/>
              <a:cs typeface="Times New Roman" pitchFamily="18" charset="0"/>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1000" b="0"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При токсической форме дифтерии состояние больного тяжёлое, отмечается отёчность подкожной клетчатки шеи, иногда отёк  распространяется на грудную клетку. Больные жалуются на сильные головные боли, сонливость, нередко регистрируются нарушения сознания, тошнота, рвота, боли в животе.</a:t>
            </a: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ru-RU" sz="10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pic>
        <p:nvPicPr>
          <p:cNvPr id="1029" name="Picture 5"/>
          <p:cNvPicPr>
            <a:picLocks noChangeAspect="1" noChangeArrowheads="1"/>
          </p:cNvPicPr>
          <p:nvPr/>
        </p:nvPicPr>
        <p:blipFill>
          <a:blip r:embed="rId4" cstate="print"/>
          <a:srcRect/>
          <a:stretch>
            <a:fillRect/>
          </a:stretch>
        </p:blipFill>
        <p:spPr bwMode="auto">
          <a:xfrm>
            <a:off x="4860032" y="2060848"/>
            <a:ext cx="1202220" cy="837911"/>
          </a:xfrm>
          <a:prstGeom prst="rect">
            <a:avLst/>
          </a:prstGeom>
          <a:noFill/>
          <a:ln w="9525">
            <a:noFill/>
            <a:miter lim="800000"/>
            <a:headEnd/>
            <a:tailEnd/>
          </a:ln>
          <a:effectLst/>
        </p:spPr>
      </p:pic>
      <p:pic>
        <p:nvPicPr>
          <p:cNvPr id="1030" name="Picture 6"/>
          <p:cNvPicPr>
            <a:picLocks noChangeAspect="1" noChangeArrowheads="1"/>
          </p:cNvPicPr>
          <p:nvPr/>
        </p:nvPicPr>
        <p:blipFill>
          <a:blip r:embed="rId5" cstate="print"/>
          <a:srcRect/>
          <a:stretch>
            <a:fillRect/>
          </a:stretch>
        </p:blipFill>
        <p:spPr bwMode="auto">
          <a:xfrm>
            <a:off x="3707904" y="3429000"/>
            <a:ext cx="576064" cy="1022231"/>
          </a:xfrm>
          <a:prstGeom prst="rect">
            <a:avLst/>
          </a:prstGeom>
          <a:noFill/>
          <a:ln w="9525">
            <a:noFill/>
            <a:miter lim="800000"/>
            <a:headEnd/>
            <a:tailEnd/>
          </a:ln>
          <a:effectLst/>
        </p:spPr>
      </p:pic>
      <p:sp>
        <p:nvSpPr>
          <p:cNvPr id="17" name="Овал 16"/>
          <p:cNvSpPr/>
          <p:nvPr/>
        </p:nvSpPr>
        <p:spPr>
          <a:xfrm>
            <a:off x="4932040" y="3429000"/>
            <a:ext cx="1224136" cy="1224136"/>
          </a:xfrm>
          <a:prstGeom prst="ellipse">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027" name="Picture 3"/>
          <p:cNvPicPr>
            <a:picLocks noChangeAspect="1" noChangeArrowheads="1"/>
          </p:cNvPicPr>
          <p:nvPr/>
        </p:nvPicPr>
        <p:blipFill>
          <a:blip r:embed="rId6" cstate="print"/>
          <a:srcRect/>
          <a:stretch>
            <a:fillRect/>
          </a:stretch>
        </p:blipFill>
        <p:spPr bwMode="auto">
          <a:xfrm rot="16200000">
            <a:off x="3934845" y="2481980"/>
            <a:ext cx="770256" cy="216024"/>
          </a:xfrm>
          <a:prstGeom prst="rect">
            <a:avLst/>
          </a:prstGeom>
          <a:noFill/>
          <a:ln w="9525">
            <a:noFill/>
            <a:miter lim="800000"/>
            <a:headEnd/>
            <a:tailEnd/>
          </a:ln>
          <a:effectLst/>
        </p:spPr>
      </p:pic>
      <p:pic>
        <p:nvPicPr>
          <p:cNvPr id="1032" name="Picture 8"/>
          <p:cNvPicPr>
            <a:picLocks noChangeAspect="1" noChangeArrowheads="1"/>
          </p:cNvPicPr>
          <p:nvPr/>
        </p:nvPicPr>
        <p:blipFill>
          <a:blip r:embed="rId7" cstate="print"/>
          <a:srcRect/>
          <a:stretch>
            <a:fillRect/>
          </a:stretch>
        </p:blipFill>
        <p:spPr bwMode="auto">
          <a:xfrm>
            <a:off x="5076056" y="3573016"/>
            <a:ext cx="936104" cy="936104"/>
          </a:xfrm>
          <a:prstGeom prst="rect">
            <a:avLst/>
          </a:prstGeom>
          <a:noFill/>
          <a:ln w="9525">
            <a:noFill/>
            <a:miter lim="800000"/>
            <a:headEnd/>
            <a:tailEnd/>
          </a:ln>
          <a:effectLst/>
        </p:spPr>
      </p:pic>
      <p:sp>
        <p:nvSpPr>
          <p:cNvPr id="19" name="Подзаголовок 2"/>
          <p:cNvSpPr txBox="1">
            <a:spLocks/>
          </p:cNvSpPr>
          <p:nvPr/>
        </p:nvSpPr>
        <p:spPr>
          <a:xfrm>
            <a:off x="6300192" y="1844824"/>
            <a:ext cx="2664296" cy="4392488"/>
          </a:xfrm>
          <a:prstGeom prst="rect">
            <a:avLst/>
          </a:prstGeom>
        </p:spPr>
        <p:txBody>
          <a:bodyPr vert="horz" lIns="91440" tIns="45720" rIns="91440" bIns="45720" rtlCol="0">
            <a:normAutofit lnSpcReduction="10000"/>
          </a:body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10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ЛЕЧЕНИЕ</a:t>
            </a:r>
            <a:r>
              <a:rPr kumimoji="0" lang="ru-RU" sz="1000" b="0"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 введение противодифтерийной сыворотки, местные антисептики, антибактериальная и симптоматическая терапия.</a:t>
            </a: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lang="ru-RU" sz="1000" baseline="0" dirty="0" smtClean="0">
                <a:latin typeface="Times New Roman" pitchFamily="18" charset="0"/>
                <a:cs typeface="Times New Roman" pitchFamily="18" charset="0"/>
              </a:rPr>
              <a:t>Иммунитет сохраняется</a:t>
            </a:r>
            <a:r>
              <a:rPr lang="ru-RU" sz="1000" dirty="0" smtClean="0">
                <a:latin typeface="Times New Roman" pitchFamily="18" charset="0"/>
                <a:cs typeface="Times New Roman" pitchFamily="18" charset="0"/>
              </a:rPr>
              <a:t> до 10 лет, как после вакцинации, так и после болезни. Возможны повторные случаи заболевания.</a:t>
            </a: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ru-RU" sz="10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lang="ru-RU" sz="1000" b="1" dirty="0" smtClean="0">
                <a:latin typeface="Times New Roman" pitchFamily="18" charset="0"/>
                <a:cs typeface="Times New Roman" pitchFamily="18" charset="0"/>
              </a:rPr>
              <a:t>ПРОФИЛАКТИКА</a:t>
            </a:r>
            <a:r>
              <a:rPr lang="ru-RU" sz="1000" dirty="0" smtClean="0">
                <a:latin typeface="Times New Roman" pitchFamily="18" charset="0"/>
                <a:cs typeface="Times New Roman" pitchFamily="18" charset="0"/>
              </a:rPr>
              <a:t> </a:t>
            </a: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lang="ru-RU" sz="1000" dirty="0" smtClean="0">
                <a:latin typeface="Times New Roman" pitchFamily="18" charset="0"/>
                <a:cs typeface="Times New Roman" pitchFamily="18" charset="0"/>
              </a:rPr>
              <a:t>Единственный эффективный метод профилактики – это вакцинация, которая проводится всем детям с возраста 3 месяца.</a:t>
            </a: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1000" b="0"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a:t>
            </a:r>
            <a:r>
              <a:rPr kumimoji="0" lang="ru-RU" sz="1000" b="0"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3 дозы вводятся с интервалом в 1,5 месяца  (вместе с вакцинами против коклюша, столбняка и полиомиелита). </a:t>
            </a:r>
            <a:r>
              <a:rPr kumimoji="0" lang="ru-RU" sz="1000" b="0" i="0" u="none" strike="noStrike" kern="1200" cap="none" spc="0" normalizeH="0" noProof="0" dirty="0" err="1" smtClean="0">
                <a:ln>
                  <a:noFill/>
                </a:ln>
                <a:solidFill>
                  <a:schemeClr val="tx1"/>
                </a:solidFill>
                <a:effectLst/>
                <a:uLnTx/>
                <a:uFillTx/>
                <a:latin typeface="Times New Roman" pitchFamily="18" charset="0"/>
                <a:ea typeface="+mn-ea"/>
                <a:cs typeface="Times New Roman" pitchFamily="18" charset="0"/>
              </a:rPr>
              <a:t>Ревакцинаци</a:t>
            </a:r>
            <a:r>
              <a:rPr lang="ru-RU" sz="1000" dirty="0" smtClean="0">
                <a:latin typeface="Times New Roman" pitchFamily="18" charset="0"/>
                <a:cs typeface="Times New Roman" pitchFamily="18" charset="0"/>
              </a:rPr>
              <a:t>я одной дозой необходима в 18 месяцев, а затем в 7 лет, в 14 лет, далее – каждые 10 лет (вместе с вакциной против столбняка – препарат АДМ-М). </a:t>
            </a: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lang="ru-RU" sz="1000" dirty="0" smtClean="0">
              <a:latin typeface="Times New Roman" pitchFamily="18" charset="0"/>
              <a:cs typeface="Times New Roman" pitchFamily="18" charset="0"/>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lang="ru-RU" sz="1000" dirty="0" smtClean="0">
                <a:latin typeface="Times New Roman" pitchFamily="18" charset="0"/>
                <a:cs typeface="Times New Roman" pitchFamily="18" charset="0"/>
              </a:rPr>
              <a:t>Противопоказания к прививкам минимальны, в большинстве случаев они временные (признаки острого инфекционного заболевания, обострения аллергии или другой соматической патологии), их определяет врач. Прививку делают в поликлинике по месту жительства, а также по месту работы.</a:t>
            </a:r>
            <a:endParaRPr kumimoji="0" lang="ru-RU" sz="10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20" name="Прямоугольник 19"/>
          <p:cNvSpPr/>
          <p:nvPr/>
        </p:nvSpPr>
        <p:spPr>
          <a:xfrm>
            <a:off x="0" y="0"/>
            <a:ext cx="9144000" cy="116632"/>
          </a:xfrm>
          <a:prstGeom prst="rect">
            <a:avLst/>
          </a:prstGeom>
          <a:solidFill>
            <a:schemeClr val="accent5">
              <a:lumMod val="60000"/>
              <a:lumOff val="4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Прямоугольник 20"/>
          <p:cNvSpPr/>
          <p:nvPr/>
        </p:nvSpPr>
        <p:spPr>
          <a:xfrm>
            <a:off x="0" y="0"/>
            <a:ext cx="107504" cy="6858000"/>
          </a:xfrm>
          <a:prstGeom prst="rect">
            <a:avLst/>
          </a:prstGeom>
          <a:solidFill>
            <a:schemeClr val="accent5">
              <a:lumMod val="60000"/>
              <a:lumOff val="4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Прямоугольник 22"/>
          <p:cNvSpPr/>
          <p:nvPr/>
        </p:nvSpPr>
        <p:spPr>
          <a:xfrm>
            <a:off x="0" y="6741368"/>
            <a:ext cx="9144000" cy="116632"/>
          </a:xfrm>
          <a:prstGeom prst="rect">
            <a:avLst/>
          </a:prstGeom>
          <a:solidFill>
            <a:schemeClr val="accent5">
              <a:lumMod val="60000"/>
              <a:lumOff val="4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Прямоугольник 23"/>
          <p:cNvSpPr/>
          <p:nvPr/>
        </p:nvSpPr>
        <p:spPr>
          <a:xfrm>
            <a:off x="9036496" y="116632"/>
            <a:ext cx="107504" cy="6741368"/>
          </a:xfrm>
          <a:prstGeom prst="rect">
            <a:avLst/>
          </a:prstGeom>
          <a:solidFill>
            <a:schemeClr val="accent5">
              <a:lumMod val="60000"/>
              <a:lumOff val="4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Заголовок 1"/>
          <p:cNvSpPr txBox="1">
            <a:spLocks/>
          </p:cNvSpPr>
          <p:nvPr/>
        </p:nvSpPr>
        <p:spPr>
          <a:xfrm>
            <a:off x="6444208" y="6237312"/>
            <a:ext cx="2483768" cy="202034"/>
          </a:xfrm>
          <a:prstGeom prst="rect">
            <a:avLst/>
          </a:prstGeom>
        </p:spPr>
        <p:txBody>
          <a:bodyPr vert="horz" lIns="91440" tIns="45720" rIns="91440" bIns="45720" rtlCol="0" anchor="ctr">
            <a:normAutofit fontScale="6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15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Врач-эпидемиолог Лукьяненко А.А</a:t>
            </a:r>
            <a:r>
              <a:rPr kumimoji="0" lang="ru-RU" sz="11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t>
            </a:r>
            <a:endParaRPr kumimoji="0" lang="ru-RU" sz="11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26" name="Подзаголовок 2"/>
          <p:cNvSpPr txBox="1">
            <a:spLocks/>
          </p:cNvSpPr>
          <p:nvPr/>
        </p:nvSpPr>
        <p:spPr>
          <a:xfrm>
            <a:off x="3563888" y="4797152"/>
            <a:ext cx="2664296" cy="1800200"/>
          </a:xfrm>
          <a:prstGeom prst="rect">
            <a:avLst/>
          </a:prstGeom>
        </p:spPr>
        <p:txBody>
          <a:bodyPr vert="horz" lIns="91440" tIns="45720" rIns="91440" bIns="45720" rtlCol="0">
            <a:normAutofit/>
          </a:body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10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При</a:t>
            </a:r>
            <a:r>
              <a:rPr kumimoji="0" lang="ru-RU" sz="1000" b="0"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подозрении на дифтерию необходимо срочно обратиться за медицинской помощью для уточнения диагноза и получения правильной терапии.</a:t>
            </a: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lang="ru-RU" sz="1000" baseline="0" dirty="0" smtClean="0">
              <a:latin typeface="Times New Roman" pitchFamily="18" charset="0"/>
              <a:cs typeface="Times New Roman" pitchFamily="18" charset="0"/>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1000" b="0"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Больные дифтерией из-за высокого риска развития осложнений, госпитализируются.</a:t>
            </a:r>
            <a:endParaRPr kumimoji="0" lang="ru-RU" sz="10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464</TotalTime>
  <Words>449</Words>
  <Application>Microsoft Office PowerPoint</Application>
  <PresentationFormat>Экран (4:3)</PresentationFormat>
  <Paragraphs>23</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Слайд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47</cp:revision>
  <dcterms:created xsi:type="dcterms:W3CDTF">2023-09-28T08:03:34Z</dcterms:created>
  <dcterms:modified xsi:type="dcterms:W3CDTF">2023-10-09T13:45:28Z</dcterms:modified>
</cp:coreProperties>
</file>