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80" r:id="rId3"/>
    <p:sldId id="261" r:id="rId4"/>
    <p:sldId id="262" r:id="rId5"/>
    <p:sldId id="296" r:id="rId6"/>
    <p:sldId id="297" r:id="rId7"/>
    <p:sldId id="298" r:id="rId8"/>
    <p:sldId id="295" r:id="rId9"/>
    <p:sldId id="299" r:id="rId10"/>
    <p:sldId id="293" r:id="rId11"/>
    <p:sldId id="301" r:id="rId12"/>
    <p:sldId id="300" r:id="rId13"/>
    <p:sldId id="290" r:id="rId14"/>
    <p:sldId id="278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75E4B-C504-44F8-9CF5-7E974A9A88FC}" type="datetimeFigureOut">
              <a:rPr lang="ru-RU" smtClean="0"/>
              <a:pPr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A7537-8A52-4C2C-BD9A-B433480F2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4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4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1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4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9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48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7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7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9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1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3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75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4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49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9A30F-6AEF-45EC-88DA-664A9888915E}" type="slidenum">
              <a:rPr lang="fr-FR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4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6AF-6A01-4192-9ADA-0097C707A2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95365"/>
      </p:ext>
    </p:extLst>
  </p:cSld>
  <p:clrMapOvr>
    <a:masterClrMapping/>
  </p:clrMapOvr>
  <p:transition advClick="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81B9-D29C-4580-8E24-33D2CF1B20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653939"/>
      </p:ext>
    </p:extLst>
  </p:cSld>
  <p:clrMapOvr>
    <a:masterClrMapping/>
  </p:clrMapOvr>
  <p:transition advClick="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8966" y="0"/>
            <a:ext cx="2222988" cy="6669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28289" cy="6669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D49D8-70FA-4A01-A6EB-64C3A226C6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74161"/>
      </p:ext>
    </p:extLst>
  </p:cSld>
  <p:clrMapOvr>
    <a:masterClrMapping/>
  </p:clrMapOvr>
  <p:transition advClick="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60777" cy="11255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52046" y="1268414"/>
            <a:ext cx="8639908" cy="540067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3564A-5B7A-4997-8ACB-F0DB10210F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67968"/>
      </p:ext>
    </p:extLst>
  </p:cSld>
  <p:clrMapOvr>
    <a:masterClrMapping/>
  </p:clrMapOvr>
  <p:transition advClick="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2AE1B-8A65-465E-9F3A-DF131124E7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169445"/>
      </p:ext>
    </p:extLst>
  </p:cSld>
  <p:clrMapOvr>
    <a:masterClrMapping/>
  </p:clrMapOvr>
  <p:transition advClick="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9EF5-B3C5-4E21-9BB4-C62551C533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945335"/>
      </p:ext>
    </p:extLst>
  </p:cSld>
  <p:clrMapOvr>
    <a:masterClrMapping/>
  </p:clrMapOvr>
  <p:transition advClick="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2046" y="1268414"/>
            <a:ext cx="424961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9" y="1268414"/>
            <a:ext cx="424961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B4A7-50F2-4A7F-98E5-3B6253C30D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25491"/>
      </p:ext>
    </p:extLst>
  </p:cSld>
  <p:clrMapOvr>
    <a:masterClrMapping/>
  </p:clrMapOvr>
  <p:transition advClick="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9086-8B09-4DF4-81F3-E30C56E443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670307"/>
      </p:ext>
    </p:extLst>
  </p:cSld>
  <p:clrMapOvr>
    <a:masterClrMapping/>
  </p:clrMapOvr>
  <p:transition advClick="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D8D6-338C-4F18-92A5-5DB250211D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819668"/>
      </p:ext>
    </p:extLst>
  </p:cSld>
  <p:clrMapOvr>
    <a:masterClrMapping/>
  </p:clrMapOvr>
  <p:transition advClick="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1E62-15A8-437B-BF62-E97341F4E4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882171"/>
      </p:ext>
    </p:extLst>
  </p:cSld>
  <p:clrMapOvr>
    <a:masterClrMapping/>
  </p:clrMapOvr>
  <p:transition advClick="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AA70-0B25-4293-B261-047076C457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879524"/>
      </p:ext>
    </p:extLst>
  </p:cSld>
  <p:clrMapOvr>
    <a:masterClrMapping/>
  </p:clrMapOvr>
  <p:transition advClick="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3452F-7AC2-47B9-A965-5561E2C933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586794"/>
      </p:ext>
    </p:extLst>
  </p:cSld>
  <p:clrMapOvr>
    <a:masterClrMapping/>
  </p:clrMapOvr>
  <p:transition advClick="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560777" cy="1125538"/>
          </a:xfrm>
          <a:prstGeom prst="rect">
            <a:avLst/>
          </a:prstGeom>
          <a:solidFill>
            <a:srgbClr val="004A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слайда</a:t>
            </a:r>
            <a:endParaRPr lang="fr-FR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46" y="1268414"/>
            <a:ext cx="863990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Пункт</a:t>
            </a:r>
            <a:endParaRPr lang="fr-FR" altLang="ru-RU" smtClean="0"/>
          </a:p>
          <a:p>
            <a:pPr lvl="0"/>
            <a:endParaRPr lang="fr-FR" altLang="ru-RU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0777" y="0"/>
            <a:ext cx="583223" cy="1125538"/>
          </a:xfrm>
          <a:prstGeom prst="rect">
            <a:avLst/>
          </a:prstGeom>
          <a:solidFill>
            <a:srgbClr val="BAD0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41F7C-C593-41B7-B42D-E5D350659579}" type="slidenum">
              <a:rPr lang="fr-FR" b="1">
                <a:solidFill>
                  <a:srgbClr val="004A8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b="1">
              <a:solidFill>
                <a:srgbClr val="004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9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BAD0EE"/>
        </a:buClr>
        <a:buAutoNum type="arabicPeriod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5318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370013" indent="-4556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51013" indent="-3794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8213" indent="-3794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il@ucp.by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mailto:mail@ucp.b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topic-130468362_35428814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hyperlink" Target="https://www.abiturient.by/university/kii.html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mailto:mail@ucp.b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112ucpbelarus/?pnref=story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hyperlink" Target="http://www.kudapostupat.by/zavedenie/id/47" TargetMode="External"/><Relationship Id="rId4" Type="http://schemas.openxmlformats.org/officeDocument/2006/relationships/hyperlink" Target="http://ucp.by/structure/faculties/fakultet-preduprezhdeniya-i-likvidatsii-chs/sostav-fakulteta-plchs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il@ucp.by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cp.by/structure/faculties/fakultet-preduprezhdeniya-i-likvidatsii-chs/sostav-fakulteta-plch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ru-RU" sz="1800" smtClean="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algn="r" defTabSz="912813" eaLnBrk="1" hangingPunct="1">
              <a:defRPr/>
            </a:pPr>
            <a:r>
              <a:rPr lang="ru-RU" altLang="ru-RU" sz="2500" b="1" spc="-110" dirty="0" smtClean="0"/>
              <a:t>Университет гражданской защиты МЧС Беларуси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2345710" y="1522366"/>
            <a:ext cx="633074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800" b="1" i="1" dirty="0">
              <a:solidFill>
                <a:srgbClr val="004A8D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АБИТУРИЕНТ  </a:t>
            </a:r>
            <a:r>
              <a:rPr lang="ru-RU" alt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2025</a:t>
            </a:r>
            <a:endParaRPr lang="ru-RU" alt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/>
          <a:srcRect l="16688" t="8907" r="69770" b="52093"/>
          <a:stretch/>
        </p:blipFill>
        <p:spPr bwMode="auto">
          <a:xfrm>
            <a:off x="-14356" y="1484784"/>
            <a:ext cx="2374900" cy="3847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57752" y="3095933"/>
            <a:ext cx="67646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220118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</a:rPr>
              <a:t>, г. Минск, ул. Машиностроителей,  25 </a:t>
            </a:r>
          </a:p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приемная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</a:rPr>
              <a:t>комиссия: (017) 345-33-38</a:t>
            </a:r>
          </a:p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оперативно-дежурная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</a:rPr>
              <a:t>часть: (017) 340-35-57</a:t>
            </a:r>
          </a:p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отдел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</a:rPr>
              <a:t>кадров: (017) 341-71-11</a:t>
            </a:r>
          </a:p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е-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itchFamily="18" charset="0"/>
              </a:rPr>
              <a:t>mail: 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  <a:hlinkClick r:id="rId5"/>
              </a:rPr>
              <a:t>mail@ucp.by</a:t>
            </a:r>
            <a:endParaRPr lang="en-US" altLang="ru-RU" sz="2400" b="1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www.ucp.by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2451672" y="3095933"/>
            <a:ext cx="6224784" cy="0"/>
          </a:xfrm>
          <a:prstGeom prst="line">
            <a:avLst/>
          </a:prstGeom>
          <a:noFill/>
          <a:ln w="111125" cap="flat" cmpd="tri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766040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ru-RU" sz="1800" smtClean="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algn="r" defTabSz="912813" eaLnBrk="1" hangingPunct="1">
              <a:defRPr/>
            </a:pPr>
            <a:r>
              <a:rPr lang="ru-RU" altLang="ru-RU" sz="2500" b="1" spc="-110" dirty="0" smtClean="0"/>
              <a:t>Университет гражданской защиты МЧС Беларуси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11" name="Таблица 13">
            <a:extLst>
              <a:ext uri="{FF2B5EF4-FFF2-40B4-BE49-F238E27FC236}">
                <a16:creationId xmlns:a16="http://schemas.microsoft.com/office/drawing/2014/main" xmlns="" id="{217460C5-A150-41CC-B247-D8C6E44A2A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794953"/>
              </p:ext>
            </p:extLst>
          </p:nvPr>
        </p:nvGraphicFramePr>
        <p:xfrm>
          <a:off x="107504" y="1484784"/>
          <a:ext cx="8744885" cy="5219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4077">
                  <a:extLst>
                    <a:ext uri="{9D8B030D-6E8A-4147-A177-3AD203B41FA5}">
                      <a16:colId xmlns:a16="http://schemas.microsoft.com/office/drawing/2014/main" xmlns="" val="484799312"/>
                    </a:ext>
                  </a:extLst>
                </a:gridCol>
                <a:gridCol w="4400808">
                  <a:extLst>
                    <a:ext uri="{9D8B030D-6E8A-4147-A177-3AD203B41FA5}">
                      <a16:colId xmlns:a16="http://schemas.microsoft.com/office/drawing/2014/main" xmlns="" val="121063762"/>
                    </a:ext>
                  </a:extLst>
                </a:gridCol>
              </a:tblGrid>
              <a:tr h="7256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Основные этапы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приема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документов в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году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T="144000" marB="14400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817145"/>
                  </a:ext>
                </a:extLst>
              </a:tr>
              <a:tr h="1324241">
                <a:tc>
                  <a:txBody>
                    <a:bodyPr/>
                    <a:lstStyle/>
                    <a:p>
                      <a:pPr algn="ctr"/>
                      <a:r>
                        <a:rPr lang="ru-RU" sz="280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</a:t>
                      </a:r>
                      <a:r>
                        <a:rPr lang="ru-RU" sz="280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документов </a:t>
                      </a:r>
                    </a:p>
                    <a:p>
                      <a:pPr algn="ctr"/>
                      <a:r>
                        <a:rPr lang="ru-RU" sz="280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(очное и заочное обучение): </a:t>
                      </a:r>
                      <a:endParaRPr lang="ru-RU" sz="2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2800" b="1" i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ru-RU" sz="2800" b="1" i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июля по </a:t>
                      </a:r>
                      <a:r>
                        <a:rPr lang="ru-RU" sz="2800" b="1" i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2800" b="1" i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июля</a:t>
                      </a:r>
                      <a:endParaRPr lang="ru-RU" sz="28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5252393"/>
                  </a:ext>
                </a:extLst>
              </a:tr>
              <a:tr h="1522417">
                <a:tc>
                  <a:txBody>
                    <a:bodyPr/>
                    <a:lstStyle/>
                    <a:p>
                      <a:pPr algn="ctr"/>
                      <a:r>
                        <a:rPr lang="ru-RU" sz="2800" i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вступительных </a:t>
                      </a:r>
                      <a:r>
                        <a:rPr lang="ru-RU" sz="280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испытаний </a:t>
                      </a:r>
                    </a:p>
                    <a:p>
                      <a:pPr algn="ctr"/>
                      <a:r>
                        <a:rPr lang="ru-RU" sz="280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заочного обучения):</a:t>
                      </a:r>
                      <a:endParaRPr lang="ru-RU" sz="2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2800" b="1" i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ru-RU" sz="2800" b="1" i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июля до </a:t>
                      </a:r>
                      <a:r>
                        <a:rPr lang="ru-RU" sz="2800" b="1" i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июля</a:t>
                      </a:r>
                      <a:endParaRPr lang="ru-RU" sz="28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0709327"/>
                  </a:ext>
                </a:extLst>
              </a:tr>
              <a:tr h="1324241">
                <a:tc>
                  <a:txBody>
                    <a:bodyPr/>
                    <a:lstStyle/>
                    <a:p>
                      <a:pPr algn="ctr"/>
                      <a:r>
                        <a:rPr lang="ru-RU" sz="2800" i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зачисление (очное и заочное обучение): </a:t>
                      </a:r>
                      <a:endParaRPr lang="ru-RU" sz="2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2800" b="1" i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июля</a:t>
                      </a:r>
                      <a:endParaRPr lang="ru-RU" sz="28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001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2459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ru-RU" sz="180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ru-RU" altLang="ru-RU" sz="2500" b="1" spc="-110" dirty="0"/>
              <a:t>Университет гражданской защиты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629" y="1271218"/>
            <a:ext cx="3168351" cy="448768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Электронный журнал UCP LIVE. Выпуск №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7748"/>
            <a:ext cx="3168351" cy="450073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51620" y="5988231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</a:rPr>
              <a:t>Телефон приемной комиссии: (017) 345-33-38      </a:t>
            </a:r>
          </a:p>
          <a:p>
            <a:pPr algn="ctr"/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</a:rPr>
              <a:t>www.ucp.by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</a:rPr>
              <a:t>   е-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</a:rPr>
              <a:t>mail: 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hlinkClick r:id="rId7"/>
              </a:rPr>
              <a:t>mail@ucp.by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altLang="ru-RU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626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ru-RU" sz="180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ru-RU" altLang="ru-RU" sz="2500" b="1" spc="-110" dirty="0"/>
              <a:t>Университет гражданской защиты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6E35E0-392E-4555-9FA0-DB321852F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1404"/>
            <a:ext cx="2736304" cy="1933527"/>
          </a:xfrm>
          <a:prstGeom prst="rect">
            <a:avLst/>
          </a:prstGeom>
          <a:ln>
            <a:noFill/>
          </a:ln>
        </p:spPr>
      </p:pic>
      <p:pic>
        <p:nvPicPr>
          <p:cNvPr id="10" name="Picture 2">
            <a:hlinkClick r:id="rId6"/>
          </p:cNvPr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6886" r="23282" b="19360"/>
          <a:stretch/>
        </p:blipFill>
        <p:spPr bwMode="auto">
          <a:xfrm>
            <a:off x="535630" y="3406936"/>
            <a:ext cx="3096344" cy="24482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3">
            <a:hlinkClick r:id="rId8"/>
          </p:cNvPr>
          <p:cNvPicPr preferRelativeResize="0"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0" t="5343" r="24218" b="60607"/>
          <a:stretch/>
        </p:blipFill>
        <p:spPr bwMode="auto">
          <a:xfrm>
            <a:off x="3801747" y="3386486"/>
            <a:ext cx="4759030" cy="246872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2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4359" r="23399" b="6547"/>
          <a:stretch/>
        </p:blipFill>
        <p:spPr bwMode="auto">
          <a:xfrm>
            <a:off x="3057196" y="1246399"/>
            <a:ext cx="2956271" cy="18731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3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t="12549" r="841" b="4551"/>
          <a:stretch/>
        </p:blipFill>
        <p:spPr bwMode="auto">
          <a:xfrm>
            <a:off x="6120172" y="1233086"/>
            <a:ext cx="2817750" cy="20395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/>
          <p:cNvPicPr/>
          <p:nvPr/>
        </p:nvPicPr>
        <p:blipFill rotWithShape="1">
          <a:blip r:embed="rId14" cstate="print"/>
          <a:srcRect l="1804" t="19242" r="86389" b="74636"/>
          <a:stretch/>
        </p:blipFill>
        <p:spPr bwMode="auto">
          <a:xfrm>
            <a:off x="7219945" y="2580358"/>
            <a:ext cx="1682014" cy="598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6" descr="http://www.kudapostupat.by/images/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90" y="2642893"/>
            <a:ext cx="2520280" cy="5083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" name="Прямоугольник 16"/>
          <p:cNvSpPr/>
          <p:nvPr/>
        </p:nvSpPr>
        <p:spPr>
          <a:xfrm>
            <a:off x="986435" y="6055350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</a:rPr>
              <a:t>Телефон приемной комиссии: (017) 345-33-38      </a:t>
            </a:r>
          </a:p>
          <a:p>
            <a:pPr algn="ctr"/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</a:rPr>
              <a:t>www.ucp.by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</a:rPr>
              <a:t>   е-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</a:rPr>
              <a:t>mail: 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hlinkClick r:id="rId16"/>
              </a:rPr>
              <a:t>mail@ucp.by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altLang="ru-RU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852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ru-RU" sz="1800" smtClean="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algn="r" defTabSz="912813" eaLnBrk="1" hangingPunct="1">
              <a:defRPr/>
            </a:pPr>
            <a:r>
              <a:rPr lang="ru-RU" altLang="ru-RU" sz="2500" b="1" spc="-110" dirty="0" smtClean="0"/>
              <a:t>Университет гражданской защиты МЧС Беларуси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71546"/>
            <a:ext cx="892971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579603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ru-RU" sz="1800" smtClean="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algn="r" defTabSz="912813" eaLnBrk="1" hangingPunct="1">
              <a:defRPr/>
            </a:pPr>
            <a:r>
              <a:rPr lang="ru-RU" altLang="ru-RU" sz="2500" b="1" spc="-110" dirty="0" smtClean="0"/>
              <a:t>Университет гражданской защиты МЧС Беларуси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2345710" y="1522366"/>
            <a:ext cx="633074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800" b="1" i="1" dirty="0">
              <a:solidFill>
                <a:srgbClr val="004A8D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АБИТУРИЕНТ  </a:t>
            </a:r>
            <a:r>
              <a:rPr lang="ru-RU" alt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2025</a:t>
            </a:r>
            <a:endParaRPr lang="ru-RU" alt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/>
          <a:srcRect l="16688" t="8907" r="69770" b="52093"/>
          <a:stretch/>
        </p:blipFill>
        <p:spPr bwMode="auto">
          <a:xfrm>
            <a:off x="-14356" y="1484784"/>
            <a:ext cx="2374900" cy="3847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57752" y="3095933"/>
            <a:ext cx="67646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220118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</a:rPr>
              <a:t>, г. Минск, ул. Машиностроителей,  25 </a:t>
            </a:r>
          </a:p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приемная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</a:rPr>
              <a:t>комиссия: (017) 345-33-38</a:t>
            </a:r>
          </a:p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оперативно-дежурная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</a:rPr>
              <a:t>часть: (017) 340-35-57</a:t>
            </a:r>
          </a:p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отдел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</a:rPr>
              <a:t>кадров: (017) 341-71-11</a:t>
            </a:r>
          </a:p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е-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itchFamily="18" charset="0"/>
              </a:rPr>
              <a:t>mail: 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  <a:hlinkClick r:id="rId5"/>
              </a:rPr>
              <a:t>mail@ucp.by</a:t>
            </a:r>
            <a:endParaRPr lang="en-US" altLang="ru-RU" sz="2400" b="1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 www.ucp.by </a:t>
            </a:r>
            <a:endParaRPr lang="ru-RU" altLang="ru-RU" sz="24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2451672" y="3095933"/>
            <a:ext cx="6224784" cy="0"/>
          </a:xfrm>
          <a:prstGeom prst="line">
            <a:avLst/>
          </a:prstGeom>
          <a:noFill/>
          <a:ln w="111125" cap="flat" cmpd="tri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325178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ru-RU" sz="1800" smtClean="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algn="r" defTabSz="912813" eaLnBrk="1" hangingPunct="1">
              <a:defRPr/>
            </a:pPr>
            <a:r>
              <a:rPr lang="ru-RU" altLang="ru-RU" sz="2500" b="1" spc="-110" dirty="0" smtClean="0"/>
              <a:t>Университет гражданской защиты МЧС Беларуси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87624" y="1127126"/>
            <a:ext cx="6840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00"/>
                </a:solidFill>
                <a:cs typeface="Arial" charset="0"/>
              </a:rPr>
              <a:t>Основные категории обучающихся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8" y="1586213"/>
            <a:ext cx="8235119" cy="492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0357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ru-RU" sz="1800" smtClean="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algn="r" defTabSz="912813" eaLnBrk="1" hangingPunct="1">
              <a:defRPr/>
            </a:pPr>
            <a:r>
              <a:rPr lang="ru-RU" altLang="ru-RU" sz="2500" b="1" spc="-110" dirty="0" smtClean="0"/>
              <a:t>Университет гражданской защиты МЧС Беларуси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Рисунок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8029" r="6837" b="16960"/>
          <a:stretch>
            <a:fillRect/>
          </a:stretch>
        </p:blipFill>
        <p:spPr bwMode="auto">
          <a:xfrm>
            <a:off x="658813" y="1622425"/>
            <a:ext cx="7897812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58812" y="5597548"/>
            <a:ext cx="830567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b="1" i="1" dirty="0">
                <a:solidFill>
                  <a:srgbClr val="002060"/>
                </a:solidFill>
                <a:latin typeface="+mn-lt"/>
              </a:rPr>
              <a:t>Специальность  </a:t>
            </a:r>
            <a:r>
              <a:rPr lang="ru-RU" b="1" i="1" dirty="0">
                <a:solidFill>
                  <a:srgbClr val="002060"/>
                </a:solidFill>
                <a:latin typeface="+mn-lt"/>
              </a:rPr>
              <a:t>6-05-1033-01 </a:t>
            </a:r>
            <a:r>
              <a:rPr lang="ru-RU" altLang="ru-RU" b="1" i="1" dirty="0">
                <a:solidFill>
                  <a:srgbClr val="002060"/>
                </a:solidFill>
                <a:latin typeface="+mn-lt"/>
              </a:rPr>
              <a:t>«Предупреждение и ликвидация чрезвычайных ситуаций»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812" y="1228562"/>
            <a:ext cx="72255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Факультет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предупреждения  и ликвидации чрезвычайных ситуаций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 useBgFill="1">
        <p:nvSpPr>
          <p:cNvPr id="3" name="Управляющая кнопка: домой 2">
            <a:hlinkClick r:id="rId6" action="ppaction://hlinksldjump" highlightClick="1"/>
          </p:cNvPr>
          <p:cNvSpPr/>
          <p:nvPr/>
        </p:nvSpPr>
        <p:spPr bwMode="auto">
          <a:xfrm>
            <a:off x="7884368" y="6133079"/>
            <a:ext cx="504056" cy="392265"/>
          </a:xfrm>
          <a:prstGeom prst="actionButtonHome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657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ru-RU" sz="1800" smtClean="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algn="r" defTabSz="912813" eaLnBrk="1" hangingPunct="1">
              <a:defRPr/>
            </a:pPr>
            <a:r>
              <a:rPr lang="ru-RU" altLang="ru-RU" sz="2500" b="1" spc="-110" dirty="0" smtClean="0"/>
              <a:t>Университет гражданской защиты МЧС Беларуси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58812" y="5597548"/>
            <a:ext cx="830567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b="1" i="1" dirty="0">
                <a:solidFill>
                  <a:srgbClr val="002060"/>
                </a:solidFill>
                <a:latin typeface="+mn-lt"/>
              </a:rPr>
              <a:t>Специальность  </a:t>
            </a:r>
            <a:r>
              <a:rPr lang="ru-RU" b="1" i="1" dirty="0">
                <a:solidFill>
                  <a:srgbClr val="002060"/>
                </a:solidFill>
                <a:latin typeface="+mn-lt"/>
              </a:rPr>
              <a:t>6-05-1033-02</a:t>
            </a:r>
            <a:r>
              <a:rPr lang="ru-RU" altLang="ru-RU" b="1" i="1" dirty="0">
                <a:solidFill>
                  <a:srgbClr val="002060"/>
                </a:solidFill>
                <a:latin typeface="+mn-lt"/>
              </a:rPr>
              <a:t> «Пожарная и промышленная безопасность»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812" y="1228562"/>
            <a:ext cx="722555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Факультет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техносферной безопасности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 useBgFill="1"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 bwMode="auto">
          <a:xfrm>
            <a:off x="7884368" y="6133079"/>
            <a:ext cx="504056" cy="392265"/>
          </a:xfrm>
          <a:prstGeom prst="actionButtonHome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pic>
        <p:nvPicPr>
          <p:cNvPr id="13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11726" r="7651" b="11940"/>
          <a:stretch>
            <a:fillRect/>
          </a:stretch>
        </p:blipFill>
        <p:spPr bwMode="auto">
          <a:xfrm>
            <a:off x="549275" y="1740570"/>
            <a:ext cx="8127181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241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ru-RU" sz="180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ru-RU" altLang="ru-RU" sz="2500" b="1" spc="-110" dirty="0"/>
              <a:t>Университет гражданской защиты 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106677" y="1395754"/>
            <a:ext cx="4930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  <a:r>
              <a:rPr lang="ru-RU" alt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ДЕЙСТВИЙ</a:t>
            </a:r>
            <a:r>
              <a:rPr lang="ru-RU" alt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АБИТУРИЕНТОВ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1912592"/>
            <a:ext cx="835292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b="1" dirty="0"/>
              <a:t>Обратиться с заявлением в областное (Минское городское) УМЧС, городской (районный) отдел по чрезвычайным ситуациям</a:t>
            </a:r>
            <a:r>
              <a:rPr lang="en-US" b="1" dirty="0"/>
              <a:t> </a:t>
            </a:r>
            <a:r>
              <a:rPr lang="ru-RU" b="1" dirty="0"/>
              <a:t>по месту жительства  - </a:t>
            </a:r>
            <a:r>
              <a:rPr lang="ru-RU" b="1" dirty="0">
                <a:solidFill>
                  <a:srgbClr val="FF0000"/>
                </a:solidFill>
              </a:rPr>
              <a:t>до 1 марта </a:t>
            </a:r>
            <a:r>
              <a:rPr lang="ru-RU" b="1" dirty="0" smtClean="0">
                <a:solidFill>
                  <a:srgbClr val="FF0000"/>
                </a:solidFill>
              </a:rPr>
              <a:t>2025 </a:t>
            </a:r>
            <a:r>
              <a:rPr lang="ru-RU" b="1" dirty="0">
                <a:solidFill>
                  <a:srgbClr val="FF0000"/>
                </a:solidFill>
              </a:rPr>
              <a:t>года</a:t>
            </a:r>
          </a:p>
          <a:p>
            <a:pPr marL="342900" indent="-342900" algn="just">
              <a:buFontTx/>
              <a:buAutoNum type="arabicPeriod"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dirty="0"/>
              <a:t>Пройти </a:t>
            </a:r>
            <a:r>
              <a:rPr lang="en-US" b="1" dirty="0"/>
              <a:t>I</a:t>
            </a:r>
            <a:r>
              <a:rPr lang="ru-RU" b="1" dirty="0"/>
              <a:t> этап профессионального отбора (военно-врачебная   комиссия)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/>
              <a:t>-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до </a:t>
            </a:r>
            <a:r>
              <a:rPr lang="ru-RU" b="1" dirty="0" smtClean="0">
                <a:solidFill>
                  <a:srgbClr val="FF0000"/>
                </a:solidFill>
              </a:rPr>
              <a:t>23 </a:t>
            </a:r>
            <a:r>
              <a:rPr lang="ru-RU" b="1" dirty="0">
                <a:solidFill>
                  <a:srgbClr val="FF0000"/>
                </a:solidFill>
              </a:rPr>
              <a:t>мая </a:t>
            </a:r>
            <a:r>
              <a:rPr lang="ru-RU" b="1" dirty="0" smtClean="0">
                <a:solidFill>
                  <a:srgbClr val="FF0000"/>
                </a:solidFill>
              </a:rPr>
              <a:t>2025 </a:t>
            </a:r>
            <a:r>
              <a:rPr lang="ru-RU" b="1" dirty="0">
                <a:solidFill>
                  <a:srgbClr val="FF0000"/>
                </a:solidFill>
              </a:rPr>
              <a:t>года</a:t>
            </a:r>
          </a:p>
          <a:p>
            <a:pPr algn="just"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marL="342900" indent="-342900" algn="just">
              <a:defRPr/>
            </a:pP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00179" y="4150747"/>
            <a:ext cx="3567178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2060"/>
                </a:solidFill>
              </a:rPr>
              <a:t>Предупреждение и ликвидация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2060"/>
                </a:solidFill>
              </a:rPr>
              <a:t>чрезвычайных ситуаций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483768" y="5074077"/>
            <a:ext cx="0" cy="486342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5324" y="5528959"/>
            <a:ext cx="33009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 группа предназначения</a:t>
            </a:r>
          </a:p>
          <a:p>
            <a:pPr algn="ctr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9929" y="4120197"/>
            <a:ext cx="3388687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Пожарная и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промышленная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безопасность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929310" y="5053710"/>
            <a:ext cx="0" cy="486342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34966" y="5612058"/>
            <a:ext cx="3358612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не ниже</a:t>
            </a:r>
          </a:p>
          <a:p>
            <a:pPr algn="ctr">
              <a:lnSpc>
                <a:spcPct val="7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 группы предназначения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13797141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ru-RU" sz="180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ru-RU" altLang="ru-RU" sz="2500" b="1" spc="-110" dirty="0"/>
              <a:t>Университет гражданской защиты 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093" y="1248163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/>
              <a:t>3. Пройти </a:t>
            </a:r>
            <a:r>
              <a:rPr lang="en-US" b="1" dirty="0"/>
              <a:t>II</a:t>
            </a:r>
            <a:r>
              <a:rPr lang="ru-RU" b="1" dirty="0"/>
              <a:t> этап профессионального отбора - определение уровня физической подготовленности - </a:t>
            </a:r>
            <a:r>
              <a:rPr lang="ru-RU" b="1" dirty="0">
                <a:solidFill>
                  <a:srgbClr val="FF0000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24 </a:t>
            </a:r>
            <a:r>
              <a:rPr lang="ru-RU" b="1" dirty="0">
                <a:solidFill>
                  <a:srgbClr val="FF0000"/>
                </a:solidFill>
              </a:rPr>
              <a:t>по 31 мая </a:t>
            </a:r>
            <a:r>
              <a:rPr lang="ru-RU" b="1" dirty="0" smtClean="0">
                <a:solidFill>
                  <a:srgbClr val="FF0000"/>
                </a:solidFill>
              </a:rPr>
              <a:t>2024 </a:t>
            </a:r>
            <a:r>
              <a:rPr lang="ru-RU" b="1" dirty="0">
                <a:solidFill>
                  <a:srgbClr val="FF0000"/>
                </a:solidFill>
              </a:rPr>
              <a:t>года</a:t>
            </a:r>
          </a:p>
          <a:p>
            <a:pPr marL="342900" indent="-342900" algn="just">
              <a:buFontTx/>
              <a:buAutoNum type="arabicPeriod"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342900" indent="-342900" algn="just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704" y="1848327"/>
            <a:ext cx="171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Юноши</a:t>
            </a:r>
          </a:p>
        </p:txBody>
      </p:sp>
      <p:graphicFrame>
        <p:nvGraphicFramePr>
          <p:cNvPr id="12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5144"/>
              </p:ext>
            </p:extLst>
          </p:nvPr>
        </p:nvGraphicFramePr>
        <p:xfrm>
          <a:off x="522018" y="2209760"/>
          <a:ext cx="8208962" cy="1115904"/>
        </p:xfrm>
        <a:graphic>
          <a:graphicData uri="http://schemas.openxmlformats.org/drawingml/2006/table">
            <a:tbl>
              <a:tblPr/>
              <a:tblGrid>
                <a:gridCol w="561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08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9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9205"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№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Упражнение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255"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688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Бег 100 м (сек)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14.0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321"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688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Бег 1000 м (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мин.сек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3.35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688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Подтягивание (кол-во раз)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19" marR="80119" marT="40047" marB="4004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6319" y="3296327"/>
            <a:ext cx="171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Девушки</a:t>
            </a:r>
          </a:p>
        </p:txBody>
      </p:sp>
      <p:graphicFrame>
        <p:nvGraphicFramePr>
          <p:cNvPr id="16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475939"/>
              </p:ext>
            </p:extLst>
          </p:nvPr>
        </p:nvGraphicFramePr>
        <p:xfrm>
          <a:off x="522018" y="3714735"/>
          <a:ext cx="8266746" cy="1115272"/>
        </p:xfrm>
        <a:graphic>
          <a:graphicData uri="http://schemas.openxmlformats.org/drawingml/2006/table">
            <a:tbl>
              <a:tblPr/>
              <a:tblGrid>
                <a:gridCol w="571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276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7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1894"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№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Упражнение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688" rtl="0" eaLnBrk="1" fontAlgn="base" latinLnBrk="0" hangingPunct="1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Бег 100 м (сек)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17.1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310"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688" rtl="0" eaLnBrk="1" fontAlgn="base" latinLnBrk="0" hangingPunct="1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Бег 500 м (мин.сек)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1.58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3710"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688" rtl="0" eaLnBrk="1" fontAlgn="base" latinLnBrk="0" hangingPunct="1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Комплексное силовое упражнение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1688" rtl="0" eaLnBrk="1" fontAlgn="base" latinLnBrk="0" hangingPunct="1">
                        <a:lnSpc>
                          <a:spcPct val="7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0125" marR="80125" marT="39968" marB="39968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32097" y="498513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/>
              <a:t>4. Зарегистрироваться и принять участие в</a:t>
            </a:r>
            <a:r>
              <a:rPr lang="en-US" b="1" dirty="0"/>
              <a:t> </a:t>
            </a:r>
            <a:r>
              <a:rPr lang="ru-RU" b="1" dirty="0"/>
              <a:t>ЦЭ и/или ЦТ            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(математика, физика, русский либо белорусский язык)</a:t>
            </a:r>
          </a:p>
          <a:p>
            <a:pPr algn="just">
              <a:defRPr/>
            </a:pPr>
            <a:endParaRPr lang="ru-RU" b="1" dirty="0"/>
          </a:p>
          <a:p>
            <a:pPr algn="just">
              <a:defRPr/>
            </a:pPr>
            <a:r>
              <a:rPr lang="ru-RU" b="1" dirty="0"/>
              <a:t>5. Представить лично документы в приемную комиссию     </a:t>
            </a:r>
            <a:r>
              <a:rPr lang="ru-RU" b="1" dirty="0">
                <a:solidFill>
                  <a:schemeClr val="tx2"/>
                </a:solidFill>
              </a:rPr>
              <a:t>(паспорт, аттестат,  сертификаты ЦЭ и/или ЦТ)</a:t>
            </a:r>
          </a:p>
        </p:txBody>
      </p:sp>
    </p:spTree>
    <p:extLst>
      <p:ext uri="{BB962C8B-B14F-4D97-AF65-F5344CB8AC3E}">
        <p14:creationId xmlns:p14="http://schemas.microsoft.com/office/powerpoint/2010/main" val="139800240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ru-RU" sz="180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ru-RU" altLang="ru-RU" sz="2500" b="1" spc="-110" dirty="0"/>
              <a:t>Университет гражданской защиты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28489"/>
              </p:ext>
            </p:extLst>
          </p:nvPr>
        </p:nvGraphicFramePr>
        <p:xfrm>
          <a:off x="179512" y="1864202"/>
          <a:ext cx="8784976" cy="42616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48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4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Факультет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Основа обучения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Конкурс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86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spc="-7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ПРЕДУПРЕЖДЕНИЯ И ЛИКВИ</a:t>
                      </a:r>
                      <a:r>
                        <a:rPr lang="ru-RU" sz="1800" b="1" kern="1200" spc="-7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ДАЦИИ 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ЧРЕЗВЫЧАЙНЫХ СИТУАЦИЙ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специальность  «Предупреждение и ликвидация чрезвычайных ситуаций»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</a:rPr>
                        <a:t>Бюджетная (</a:t>
                      </a:r>
                      <a:r>
                        <a:rPr lang="ru-RU" sz="1800" b="1" i="0" dirty="0" smtClean="0">
                          <a:effectLst/>
                        </a:rPr>
                        <a:t>115)</a:t>
                      </a:r>
                      <a:endParaRPr lang="ru-RU" sz="1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2,3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условиях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оплаты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2024 году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набора нет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62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ТЕХНОСФЕРНОЙ БЕЗОПАСНОСТИ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специальность </a:t>
                      </a:r>
                      <a:r>
                        <a:rPr lang="ru-RU" sz="1400" kern="1200" dirty="0">
                          <a:effectLst/>
                        </a:rPr>
                        <a:t>«Пожарная и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промышленная безопасность»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Бюджетная (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45)</a:t>
                      </a:r>
                      <a:endParaRPr lang="ru-RU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</a:t>
                      </a:r>
                      <a:r>
                        <a:rPr lang="ru-RU" sz="15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(юн.); 10 (дев.)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1,6 </a:t>
                      </a:r>
                      <a:r>
                        <a:rPr lang="ru-RU" sz="1800" dirty="0">
                          <a:effectLst/>
                        </a:rPr>
                        <a:t>(юн.)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2,3 </a:t>
                      </a:r>
                      <a:r>
                        <a:rPr lang="ru-RU" sz="1800" dirty="0">
                          <a:effectLst/>
                        </a:rPr>
                        <a:t>(дев.)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260 </a:t>
                      </a:r>
                      <a:r>
                        <a:rPr lang="ru-RU" sz="1800" dirty="0">
                          <a:effectLst/>
                        </a:rPr>
                        <a:t>(юн.)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</a:rPr>
                        <a:t>345 </a:t>
                      </a:r>
                      <a:r>
                        <a:rPr lang="ru-RU" sz="1800" dirty="0">
                          <a:effectLst/>
                        </a:rPr>
                        <a:t>(дев.)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7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условиях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оплаты (в 2024 году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набора нет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--- 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940872"/>
            <a:ext cx="69526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>
              <a:solidFill>
                <a:srgbClr val="002060"/>
              </a:solidFill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</a:rPr>
              <a:t>КОНКУРС И ПРОХОДНОЙ БАЛЛ В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charset="0"/>
              </a:rPr>
              <a:t>2024 </a:t>
            </a:r>
            <a:r>
              <a:rPr lang="ru-RU" altLang="ru-RU" sz="2400" b="1" dirty="0">
                <a:solidFill>
                  <a:srgbClr val="002060"/>
                </a:solidFill>
                <a:latin typeface="Arial" charset="0"/>
              </a:rPr>
              <a:t>ГОДУ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029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ru-RU" sz="1800" smtClean="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764704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fr-FR" altLang="ru-RU" sz="1800" b="1" dirty="0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764704"/>
          </a:xfrm>
        </p:spPr>
        <p:txBody>
          <a:bodyPr/>
          <a:lstStyle/>
          <a:p>
            <a:pPr algn="r" defTabSz="912813" eaLnBrk="1" hangingPunct="1">
              <a:defRPr/>
            </a:pPr>
            <a:r>
              <a:rPr lang="ru-RU" altLang="ru-RU" sz="2500" b="1" spc="-110" dirty="0" smtClean="0"/>
              <a:t>Университет гражданской защиты МЧС Беларуси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14355" y="1"/>
            <a:ext cx="697924" cy="73307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980728"/>
            <a:ext cx="84249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ПРОХОДНЫЕ БАЛЛЫ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УГЗ за период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2020-2024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44476"/>
              </p:ext>
            </p:extLst>
          </p:nvPr>
        </p:nvGraphicFramePr>
        <p:xfrm>
          <a:off x="278214" y="1916832"/>
          <a:ext cx="8639173" cy="4433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984"/>
                <a:gridCol w="1682514"/>
                <a:gridCol w="1019735"/>
                <a:gridCol w="1019735"/>
                <a:gridCol w="1019735"/>
                <a:gridCol w="1019735"/>
                <a:gridCol w="1019735"/>
              </a:tblGrid>
              <a:tr h="181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97" marR="59297" marT="0" marB="0" anchor="ctr"/>
                </a:tc>
              </a:tr>
              <a:tr h="4672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ПиЛЧС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(очное обучение)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</a:tr>
              <a:tr h="467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Платно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</a:tr>
              <a:tr h="4672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ПиЛЧС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(заочное обучение)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Полный срок бюджет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</a:tr>
              <a:tr h="467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Полный срок платно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</a:tr>
              <a:tr h="467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Сокращённый срок бюджет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</a:tr>
              <a:tr h="467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Сокращённый срок платно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</a:tr>
              <a:tr h="4672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техносферной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безопасности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Очное обучение юноши бюджет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Кадеты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</a:tr>
              <a:tr h="467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Очное обучение девушки бюджет</a:t>
                      </a:r>
                      <a:endParaRPr lang="ru-RU" sz="1400" b="1" u="sng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  <a:endParaRPr lang="ru-RU" sz="1400" b="1" u="sng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Кадеты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</a:tr>
              <a:tr h="467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Очное обучение юноши платно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---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97" marR="592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5592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10227F2-BE72-458F-AE77-17026B61D63B}" type="slidenum">
              <a:rPr lang="fr-FR" altLang="ru-RU" sz="1800" smtClean="0">
                <a:solidFill>
                  <a:srgbClr val="004A8D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ru-RU" sz="1800">
              <a:solidFill>
                <a:srgbClr val="004A8D"/>
              </a:solidFill>
            </a:endParaRPr>
          </a:p>
        </p:txBody>
      </p:sp>
      <p:sp>
        <p:nvSpPr>
          <p:cNvPr id="3075" name="Номер слайда 5"/>
          <p:cNvSpPr txBox="1">
            <a:spLocks noGrp="1"/>
          </p:cNvSpPr>
          <p:nvPr/>
        </p:nvSpPr>
        <p:spPr bwMode="auto">
          <a:xfrm>
            <a:off x="8560778" y="0"/>
            <a:ext cx="583223" cy="1125538"/>
          </a:xfrm>
          <a:prstGeom prst="rect">
            <a:avLst/>
          </a:prstGeom>
          <a:solidFill>
            <a:srgbClr val="BAD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 eaLnBrk="0" hangingPunct="0">
              <a:spcBef>
                <a:spcPct val="20000"/>
              </a:spcBef>
              <a:buClr>
                <a:srgbClr val="BAD0EE"/>
              </a:buClr>
              <a:buAutoNum type="arabicPeriod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C269572-96EA-4FEF-958B-EB8285843FB0}" type="slidenum">
              <a:rPr lang="fr-FR" altLang="ru-RU" sz="1800" b="1">
                <a:solidFill>
                  <a:srgbClr val="004A8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fr-FR" altLang="ru-RU" sz="1800" b="1">
              <a:solidFill>
                <a:srgbClr val="004A8D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6456" cy="1125538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ru-RU" altLang="ru-RU" sz="2500" b="1" spc="-110" dirty="0"/>
              <a:t>Университет гражданской защиты</a:t>
            </a:r>
          </a:p>
        </p:txBody>
      </p:sp>
      <p:pic>
        <p:nvPicPr>
          <p:cNvPr id="6" name="Picture 8" descr="http://ucp.by/wp-content/uploads/2009/08/%D0%97%D0%BD%D0%B0%D0%BA-%D0%A3%D0%93%D0%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56" y="1"/>
            <a:ext cx="1000791" cy="1051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 bwMode="auto">
          <a:xfrm>
            <a:off x="6012160" y="2132856"/>
            <a:ext cx="360040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rId4" highlightClick="1"/>
          </p:cNvPr>
          <p:cNvSpPr/>
          <p:nvPr/>
        </p:nvSpPr>
        <p:spPr bwMode="auto">
          <a:xfrm>
            <a:off x="6012160" y="2132856"/>
            <a:ext cx="216024" cy="288032"/>
          </a:xfrm>
          <a:prstGeom prst="actionButtonForwardNex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rgbClr val="004A8D"/>
              </a:solidFill>
              <a:effectLst/>
              <a:latin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504" y="1285860"/>
            <a:ext cx="8785671" cy="22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Без вступительных испытаний зачисляются:</a:t>
            </a:r>
          </a:p>
          <a:p>
            <a:pPr algn="just" eaLnBrk="1" hangingPunct="1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победители (дипломы I, II, III степени) международных олимпиад;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выпускники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Минского суворовского военного училища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Лицея при Университете гражданской защиты МЧС Беларуси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кадетских училищ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закончившие в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 поступления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данные учреждения с отметками                     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(семь) и выше по всем предметам учебного плана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501008"/>
            <a:ext cx="8713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Вне конкурса:</a:t>
            </a:r>
          </a:p>
          <a:p>
            <a:pPr algn="ctr"/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наличии в аттестате отметок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ниже 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математике, физике, русскому (белорусскому) языку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зачисляются: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дети-сироты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оставшиеся без попечения родителей;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выпускники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Минского суворовского военного училища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Лицея при Университете гражданской защиты МЧС Беларуси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кадетских училищ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закончившие в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год поступления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данные учреждения.</a:t>
            </a:r>
            <a:endParaRPr lang="ru-RU" altLang="ru-RU" sz="2000" b="1" dirty="0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18733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standards">
  <a:themeElements>
    <a:clrScheme name="Другая 3">
      <a:dk1>
        <a:srgbClr val="000000"/>
      </a:dk1>
      <a:lt1>
        <a:srgbClr val="FFFFFF"/>
      </a:lt1>
      <a:dk2>
        <a:srgbClr val="003082"/>
      </a:dk2>
      <a:lt2>
        <a:srgbClr val="333333"/>
      </a:lt2>
      <a:accent1>
        <a:srgbClr val="BAD0EE"/>
      </a:accent1>
      <a:accent2>
        <a:srgbClr val="003082"/>
      </a:accent2>
      <a:accent3>
        <a:srgbClr val="FFFFFF"/>
      </a:accent3>
      <a:accent4>
        <a:srgbClr val="000000"/>
      </a:accent4>
      <a:accent5>
        <a:srgbClr val="D9E4F5"/>
      </a:accent5>
      <a:accent6>
        <a:srgbClr val="002A75"/>
      </a:accent6>
      <a:hlink>
        <a:srgbClr val="003082"/>
      </a:hlink>
      <a:folHlink>
        <a:srgbClr val="003082"/>
      </a:folHlink>
    </a:clrScheme>
    <a:fontScheme name="pages standar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 smtClean="0">
            <a:ln>
              <a:noFill/>
            </a:ln>
            <a:solidFill>
              <a:srgbClr val="004A8D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 smtClean="0">
            <a:ln>
              <a:noFill/>
            </a:ln>
            <a:solidFill>
              <a:srgbClr val="004A8D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ages standar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s standar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s standar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s standar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s standar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s standar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s standar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s standar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s standar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s standar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s standar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s standar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ges standards 13">
        <a:dk1>
          <a:srgbClr val="000000"/>
        </a:dk1>
        <a:lt1>
          <a:srgbClr val="FFFFFF"/>
        </a:lt1>
        <a:dk2>
          <a:srgbClr val="003082"/>
        </a:dk2>
        <a:lt2>
          <a:srgbClr val="333333"/>
        </a:lt2>
        <a:accent1>
          <a:srgbClr val="BAD0EE"/>
        </a:accent1>
        <a:accent2>
          <a:srgbClr val="AAE385"/>
        </a:accent2>
        <a:accent3>
          <a:srgbClr val="FFFFFF"/>
        </a:accent3>
        <a:accent4>
          <a:srgbClr val="000000"/>
        </a:accent4>
        <a:accent5>
          <a:srgbClr val="D9E4F5"/>
        </a:accent5>
        <a:accent6>
          <a:srgbClr val="9ACE78"/>
        </a:accent6>
        <a:hlink>
          <a:srgbClr val="FFDE6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s standards 14">
        <a:dk1>
          <a:srgbClr val="000000"/>
        </a:dk1>
        <a:lt1>
          <a:srgbClr val="FFFFFF"/>
        </a:lt1>
        <a:dk2>
          <a:srgbClr val="003082"/>
        </a:dk2>
        <a:lt2>
          <a:srgbClr val="333333"/>
        </a:lt2>
        <a:accent1>
          <a:srgbClr val="BAD0EE"/>
        </a:accent1>
        <a:accent2>
          <a:srgbClr val="003082"/>
        </a:accent2>
        <a:accent3>
          <a:srgbClr val="FFFFFF"/>
        </a:accent3>
        <a:accent4>
          <a:srgbClr val="000000"/>
        </a:accent4>
        <a:accent5>
          <a:srgbClr val="D9E4F5"/>
        </a:accent5>
        <a:accent6>
          <a:srgbClr val="002A75"/>
        </a:accent6>
        <a:hlink>
          <a:srgbClr val="FFDE6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ges standards 15">
        <a:dk1>
          <a:srgbClr val="000000"/>
        </a:dk1>
        <a:lt1>
          <a:srgbClr val="FFFFFF"/>
        </a:lt1>
        <a:dk2>
          <a:srgbClr val="003082"/>
        </a:dk2>
        <a:lt2>
          <a:srgbClr val="333333"/>
        </a:lt2>
        <a:accent1>
          <a:srgbClr val="BAD0EE"/>
        </a:accent1>
        <a:accent2>
          <a:srgbClr val="003082"/>
        </a:accent2>
        <a:accent3>
          <a:srgbClr val="FFFFFF"/>
        </a:accent3>
        <a:accent4>
          <a:srgbClr val="000000"/>
        </a:accent4>
        <a:accent5>
          <a:srgbClr val="D9E4F5"/>
        </a:accent5>
        <a:accent6>
          <a:srgbClr val="002A75"/>
        </a:accent6>
        <a:hlink>
          <a:srgbClr val="FFDE65"/>
        </a:hlink>
        <a:folHlink>
          <a:srgbClr val="EA04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773</Words>
  <Application>Microsoft Office PowerPoint</Application>
  <PresentationFormat>Экран (4:3)</PresentationFormat>
  <Paragraphs>242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pages standards</vt:lpstr>
      <vt:lpstr>Университет гражданской защиты МЧС Беларуси</vt:lpstr>
      <vt:lpstr>Университет гражданской защиты МЧС Беларуси</vt:lpstr>
      <vt:lpstr>Университет гражданской защиты МЧС Беларуси</vt:lpstr>
      <vt:lpstr>Университет гражданской защиты МЧС Беларуси</vt:lpstr>
      <vt:lpstr>Университет гражданской защиты </vt:lpstr>
      <vt:lpstr>Университет гражданской защиты </vt:lpstr>
      <vt:lpstr>Университет гражданской защиты</vt:lpstr>
      <vt:lpstr>Университет гражданской защиты МЧС Беларуси</vt:lpstr>
      <vt:lpstr>Университет гражданской защиты</vt:lpstr>
      <vt:lpstr>Университет гражданской защиты МЧС Беларуси</vt:lpstr>
      <vt:lpstr>Университет гражданской защиты</vt:lpstr>
      <vt:lpstr>Университет гражданской защиты</vt:lpstr>
      <vt:lpstr>Университет гражданской защиты МЧС Беларуси</vt:lpstr>
      <vt:lpstr>Университет гражданской защиты МЧС Беларуси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 гражданской защиты МЧС Беларуси</dc:title>
  <dc:creator>Bobrik</dc:creator>
  <cp:lastModifiedBy>USER</cp:lastModifiedBy>
  <cp:revision>92</cp:revision>
  <cp:lastPrinted>2024-09-12T09:25:40Z</cp:lastPrinted>
  <dcterms:created xsi:type="dcterms:W3CDTF">2017-10-25T09:23:28Z</dcterms:created>
  <dcterms:modified xsi:type="dcterms:W3CDTF">2024-09-12T09:44:04Z</dcterms:modified>
</cp:coreProperties>
</file>