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Default ContentType="image/jpeg" Extension="crdownload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notesMaster+xml" PartName="/ppt/notesMasters/notesMaster1.xml"/>
  <Override ContentType="application/vnd.openxmlformats-officedocument.presentationml.handoutMaster+xml" PartName="/ppt/handoutMasters/handout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2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88825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80" autoAdjust="0"/>
    <p:restoredTop sz="94599" autoAdjust="0"/>
  </p:normalViewPr>
  <p:slideViewPr>
    <p:cSldViewPr>
      <p:cViewPr varScale="1">
        <p:scale>
          <a:sx n="109" d="100"/>
          <a:sy n="109" d="100"/>
        </p:scale>
        <p:origin x="762" y="102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4080" y="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E13D02FD-F98D-4393-8C2A-AA2B1B59A463}" type="datetime1">
              <a:rPr lang="ru-RU" smtClean="0"/>
              <a:t>10.03.2023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A850423A-8BCE-448E-A97B-03A88B2B12C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1395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5164D38-2738-4F9A-AE2C-9F3DA1661795}" type="datetime1">
              <a:rPr lang="ru-RU" smtClean="0"/>
              <a:t>10.03.2023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1F2A70B-78F2-4DCF-B53B-C990D2FAFB8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15705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1F2A70B-78F2-4DCF-B53B-C990D2FAFB8A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76497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1F2A70B-78F2-4DCF-B53B-C990D2FAFB8A}" type="slidenum">
              <a:rPr lang="ru-RU" smtClean="0"/>
              <a:t>16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98290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1F2A70B-78F2-4DCF-B53B-C990D2FAFB8A}" type="slidenum">
              <a:rPr lang="ru-RU" smtClean="0"/>
              <a:t>17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96246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1F2A70B-78F2-4DCF-B53B-C990D2FAFB8A}" type="slidenum">
              <a:rPr lang="ru-RU" smtClean="0"/>
              <a:t>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07708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1F2A70B-78F2-4DCF-B53B-C990D2FAFB8A}" type="slidenum">
              <a:rPr lang="ru-RU" smtClean="0"/>
              <a:t>19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58323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1F2A70B-78F2-4DCF-B53B-C990D2FAFB8A}" type="slidenum">
              <a:rPr lang="ru-RU" smtClean="0"/>
              <a:t>20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87609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1F2A70B-78F2-4DCF-B53B-C990D2FAFB8A}" type="slidenum">
              <a:rPr lang="ru-RU" smtClean="0"/>
              <a:t>21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92684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1F2A70B-78F2-4DCF-B53B-C990D2FAFB8A}" type="slidenum">
              <a:rPr lang="ru-RU" smtClean="0"/>
              <a:t>24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47185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1F2A70B-78F2-4DCF-B53B-C990D2FAFB8A}" type="slidenum">
              <a:rPr lang="ru-RU" smtClean="0"/>
              <a:t>25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85663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1F2A70B-78F2-4DCF-B53B-C990D2FAFB8A}" type="slidenum">
              <a:rPr lang="ru-RU" smtClean="0"/>
              <a:t>26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55861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1F2A70B-78F2-4DCF-B53B-C990D2FAFB8A}" type="slidenum">
              <a:rPr lang="ru-RU" smtClean="0"/>
              <a:t>27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46810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1F2A70B-78F2-4DCF-B53B-C990D2FAFB8A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174379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1F2A70B-78F2-4DCF-B53B-C990D2FAFB8A}" type="slidenum">
              <a:rPr lang="ru-RU" smtClean="0"/>
              <a:t>28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63637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1F2A70B-78F2-4DCF-B53B-C990D2FAFB8A}" type="slidenum">
              <a:rPr lang="ru-RU" smtClean="0"/>
              <a:t>29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458942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1F2A70B-78F2-4DCF-B53B-C990D2FAFB8A}" type="slidenum">
              <a:rPr lang="ru-RU" smtClean="0"/>
              <a:t>30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2159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1F2A70B-78F2-4DCF-B53B-C990D2FAFB8A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19180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1F2A70B-78F2-4DCF-B53B-C990D2FAFB8A}" type="slidenum">
              <a:rPr lang="ru-RU" smtClean="0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4699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1F2A70B-78F2-4DCF-B53B-C990D2FAFB8A}" type="slidenum">
              <a:rPr lang="ru-RU" smtClean="0"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14410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1F2A70B-78F2-4DCF-B53B-C990D2FAFB8A}" type="slidenum">
              <a:rPr lang="ru-RU" smtClean="0"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98569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1F2A70B-78F2-4DCF-B53B-C990D2FAFB8A}" type="slidenum">
              <a:rPr lang="ru-RU" smtClean="0"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69300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1F2A70B-78F2-4DCF-B53B-C990D2FAFB8A}" type="slidenum">
              <a:rPr lang="ru-RU" smtClean="0"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55621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1F2A70B-78F2-4DCF-B53B-C990D2FAFB8A}" type="slidenum">
              <a:rPr lang="ru-RU" smtClean="0"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38753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2413" y="1905000"/>
            <a:ext cx="9144000" cy="2667000"/>
          </a:xfrm>
        </p:spPr>
        <p:txBody>
          <a:bodyPr rtlCol="0">
            <a:noAutofit/>
          </a:bodyPr>
          <a:lstStyle>
            <a:lvl1pPr>
              <a:defRPr sz="54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grpSp>
        <p:nvGrpSpPr>
          <p:cNvPr id="256" name="Линия" descr="Изображение линии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7" name="Полилиния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58" name="Полилиния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59" name="Полилиния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0" name="Полилиния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1" name="Полилиния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2" name="Полилиния 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3" name="Полилиния 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4" name="Полилиния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5" name="Полилиния 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6" name="Полилиния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7" name="Полилиния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8" name="Полилиния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9" name="Полилиния 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0" name="Полилиния 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1" name="Полилиния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2" name="Полилиния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3" name="Полилиния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4" name="Полилиния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5" name="Полилиния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6" name="Полилиния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7" name="Полилиния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8" name="Полилиния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9" name="Полилиния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0" name="Полилиния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1" name="Полилиния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2" name="Полилиния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3" name="Полилиния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4" name="Полилиния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5" name="Полилиния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6" name="Полилиния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7" name="Полилиния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8" name="Полилиния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9" name="Полилиния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0" name="Полилиния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1" name="Полилиния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2" name="Полилиния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3" name="Полилиния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4" name="Полилиния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5" name="Полилиния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6" name="Полилиния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7" name="Полилиния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8" name="Полилиния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9" name="Полилиния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0" name="Полилиния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1" name="Полилиния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2" name="Полилиния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3" name="Полилиния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4" name="Полилиния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5" name="Полилиния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6" name="Полилиния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7" name="Полилиния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8" name="Полилиния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9" name="Полилиния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0" name="Полилиния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1" name="Полилиния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2" name="Полилиния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3" name="Полилиния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4" name="Полилиния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5" name="Полилиния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6" name="Полилиния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7" name="Полилиния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8" name="Полилиния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9" name="Полилиния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0" name="Полилиния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1" name="Полилиния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2" name="Полилиния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3" name="Полилиния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4" name="Полилиния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5" name="Полилиния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6" name="Полилиния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7" name="Полилиния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8" name="Полилиния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9" name="Полилиния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0" name="Полилиния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1" name="Полилиния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2" name="Полилиния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3" name="Полилиния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4" name="Полилиния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5" name="Полилиния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6" name="Полилиния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7" name="Полилиния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8" name="Полилиния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9" name="Полилиния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0" name="Полилиния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1" name="Полилиния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2" name="Полилиния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3" name="Полилиния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4" name="Полилиния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5" name="Полилиния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6" name="Полилиния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7" name="Полилиния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8" name="Полилиния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9" name="Полилиния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0" name="Полилиния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1" name="Полилиния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2" name="Полилиния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3" name="Полилиния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4" name="Полилиния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5" name="Полилиния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6" name="Полилиния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7" name="Полилиния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8" name="Полилиния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9" name="Полилиния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0" name="Полилиния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1" name="Полилиния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2" name="Полилиния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3" name="Полилиния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4" name="Полилиния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5" name="Полилиния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6" name="Полилиния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7" name="Полилиния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8" name="Полилиния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9" name="Полилиния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0" name="Полилиния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1" name="Полилиния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2" name="Полилиния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3" name="Полилиния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4" name="Полилиния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5" name="Полилиния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6" name="Полилиния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7" name="Полилиния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8" name="Полилиния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9" name="Полилиния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</p:grp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2413" y="5105400"/>
            <a:ext cx="9143999" cy="1066800"/>
          </a:xfrm>
        </p:spPr>
        <p:txBody>
          <a:bodyPr rtlCol="0"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4356654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grpSp>
        <p:nvGrpSpPr>
          <p:cNvPr id="7" name="Линия" descr="Изображение линии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8" name="Полилиния 7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9" name="Полилиния 8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0" name="Полилиния 9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1" name="Полилиния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2" name="Полилиния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3" name="Полилиния 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4" name="Полилиния 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5" name="Полилиния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" name="Полилиния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" name="Полилиния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" name="Полилиния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" name="Полилиния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" name="Полилиния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" name="Полилиния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" name="Полилиния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" name="Полилиния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4" name="Полилиния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5" name="Полилиния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6" name="Полилиния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7" name="Полилиния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8" name="Полилиния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9" name="Полилиния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0" name="Полилиния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1" name="Полилиния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2" name="Полилиния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3" name="Полилиния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4" name="Полилиния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5" name="Полилиния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6" name="Полилиния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7" name="Полилиния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8" name="Полилиния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9" name="Полилиния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0" name="Полилиния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1" name="Полилиния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2" name="Полилиния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3" name="Полилиния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4" name="Полилиния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5" name="Полилиния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6" name="Полилиния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7" name="Полилиния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8" name="Полилиния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9" name="Полилиния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0" name="Полилиния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1" name="Полилиния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2" name="Полилиния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3" name="Полилиния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4" name="Полилиния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5" name="Полилиния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6" name="Полилиния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7" name="Полилиния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8" name="Полилиния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9" name="Полилиния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0" name="Полилиния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1" name="Полилиния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2" name="Полилиния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3" name="Полилиния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4" name="Полилиния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5" name="Полилиния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6" name="Полилиния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7" name="Полилиния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8" name="Полилиния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9" name="Полилиния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0" name="Полилиния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1" name="Полилиния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2" name="Полилиния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3" name="Полилиния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4" name="Полилиния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5" name="Полилиния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6" name="Полилиния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7" name="Полилиния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8" name="Полилиния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9" name="Полилиния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80" name="Полилиния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81" name="Полилиния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</p:grp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>
              <a:defRPr/>
            </a:lvl5pPr>
            <a:lvl6pPr marL="1956816">
              <a:defRPr/>
            </a:lvl6pPr>
            <a:lvl7pPr marL="1956816">
              <a:defRPr/>
            </a:lvl7pPr>
            <a:lvl8pPr marL="1956816">
              <a:defRPr/>
            </a:lvl8pPr>
            <a:lvl9pPr marL="1956816">
              <a:defRPr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1C7E982-4435-4F0F-ACB2-06A1FA4FF9BD}" type="datetime1">
              <a:rPr lang="ru-RU" smtClean="0"/>
              <a:t>10.03.2023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6793511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0361612" y="274639"/>
            <a:ext cx="1371600" cy="5901747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grpSp>
        <p:nvGrpSpPr>
          <p:cNvPr id="7" name="Линия" descr="Изображение линии"/>
          <p:cNvGrpSpPr/>
          <p:nvPr/>
        </p:nvGrpSpPr>
        <p:grpSpPr bwMode="invGray">
          <a:xfrm rot="5400000">
            <a:off x="6864412" y="3472598"/>
            <a:ext cx="6492240" cy="64008"/>
            <a:chOff x="1522413" y="1514475"/>
            <a:chExt cx="10569575" cy="64008"/>
          </a:xfrm>
        </p:grpSpPr>
        <p:sp>
          <p:nvSpPr>
            <p:cNvPr id="8" name="Полилиния 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9" name="Полилиния 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0" name="Полилиния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1" name="Полилиния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2" name="Полилиния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3" name="Полилиния 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4" name="Полилиния 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5" name="Полилиния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" name="Полилиния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" name="Полилиния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" name="Полилиния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" name="Полилиния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" name="Полилиния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" name="Полилиния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" name="Полилиния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" name="Полилиния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4" name="Полилиния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5" name="Полилиния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6" name="Полилиния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7" name="Полилиния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8" name="Полилиния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9" name="Полилиния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0" name="Полилиния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1" name="Полилиния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2" name="Полилиния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3" name="Полилиния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4" name="Полилиния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5" name="Полилиния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6" name="Полилиния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7" name="Полилиния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8" name="Полилиния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9" name="Полилиния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0" name="Полилиния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1" name="Полилиния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2" name="Полилиния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3" name="Полилиния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4" name="Полилиния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5" name="Полилиния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6" name="Полилиния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7" name="Полилиния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8" name="Полилиния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9" name="Полилиния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0" name="Полилиния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1" name="Полилиния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2" name="Полилиния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3" name="Полилиния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4" name="Полилиния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5" name="Полилиния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6" name="Полилиния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7" name="Полилиния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8" name="Полилиния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9" name="Полилиния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0" name="Полилиния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1" name="Полилиния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2" name="Полилиния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3" name="Полилиния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4" name="Полилиния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5" name="Полилиния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6" name="Полилиния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7" name="Полилиния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8" name="Полилиния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9" name="Полилиния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0" name="Полилиния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1" name="Полилиния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2" name="Полилиния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3" name="Полилиния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4" name="Полилиния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5" name="Полилиния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6" name="Полилиния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7" name="Полилиния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8" name="Полилиния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9" name="Полилиния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80" name="Полилиния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81" name="Полилиния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</p:grp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>
          <a:xfrm>
            <a:off x="608012" y="277813"/>
            <a:ext cx="9144001" cy="5898573"/>
          </a:xfrm>
        </p:spPr>
        <p:txBody>
          <a:bodyPr vert="eaVert" rtlCol="0"/>
          <a:lstStyle>
            <a:lvl5pPr>
              <a:defRPr/>
            </a:lvl5pPr>
            <a:lvl6pPr marL="1261872" indent="0">
              <a:buNone/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196B705-CB6F-4640-B788-EDDEAD2CCBC5}" type="datetime1">
              <a:rPr lang="ru-RU" smtClean="0"/>
              <a:t>10.03.2023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1791015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grpSp>
        <p:nvGrpSpPr>
          <p:cNvPr id="167" name="Линия" descr="Изображение линии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8" name="Полилиния 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9" name="Полилиния 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0" name="Полилиния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1" name="Полилиния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2" name="Полилиния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3" name="Полилиния 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4" name="Полилиния 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5" name="Полилиния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6" name="Полилиния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7" name="Полилиния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8" name="Полилиния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9" name="Полилиния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0" name="Полилиния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1" name="Полилиния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2" name="Полилиния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3" name="Полилиния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4" name="Полилиния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5" name="Полилиния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6" name="Полилиния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7" name="Полилиния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8" name="Полилиния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9" name="Полилиния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0" name="Полилиния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1" name="Полилиния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2" name="Полилиния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3" name="Полилиния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4" name="Полилиния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5" name="Полилиния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6" name="Полилиния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7" name="Полилиния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8" name="Полилиния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9" name="Полилиния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0" name="Полилиния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1" name="Полилиния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2" name="Полилиния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3" name="Полилиния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4" name="Полилиния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5" name="Полилиния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6" name="Полилиния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7" name="Полилиния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8" name="Полилиния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9" name="Полилиния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0" name="Полилиния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1" name="Полилиния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2" name="Полилиния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3" name="Полилиния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4" name="Полилиния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5" name="Полилиния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6" name="Полилиния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7" name="Полилиния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8" name="Полилиния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9" name="Полилиния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0" name="Полилиния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1" name="Полилиния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2" name="Полилиния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3" name="Полилиния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4" name="Полилиния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5" name="Полилиния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6" name="Полилиния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7" name="Полилиния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8" name="Полилиния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9" name="Полилиния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0" name="Полилиния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1" name="Полилиния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2" name="Полилиния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3" name="Полилиния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4" name="Полилиния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5" name="Полилиния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6" name="Полилиния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7" name="Полилиния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8" name="Полилиния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9" name="Полилиния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40" name="Полилиния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41" name="Полилиния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</p:grp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2pPr marL="548640">
              <a:defRPr/>
            </a:lvl2pPr>
            <a:lvl3pPr marL="777240">
              <a:defRPr/>
            </a:lvl3pPr>
            <a:lvl4pPr marL="1005840">
              <a:defRPr/>
            </a:lvl4pPr>
            <a:lvl5pPr marL="1234440">
              <a:defRPr/>
            </a:lvl5pPr>
            <a:lvl6pPr marL="1463040">
              <a:defRPr baseline="0"/>
            </a:lvl6pPr>
            <a:lvl7pPr marL="1691640">
              <a:defRPr baseline="0"/>
            </a:lvl7pPr>
            <a:lvl8pPr marL="1920240">
              <a:defRPr baseline="0"/>
            </a:lvl8pPr>
            <a:lvl9pPr marL="2148840">
              <a:defRPr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A1CBF38-34D1-4EFE-8259-431553C38E01}" type="datetime1">
              <a:rPr lang="ru-RU" smtClean="0"/>
              <a:t>10.03.2023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4472672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1905000"/>
            <a:ext cx="9144000" cy="2667000"/>
          </a:xfrm>
        </p:spPr>
        <p:txBody>
          <a:bodyPr rtlCol="0" anchor="b">
            <a:noAutofit/>
          </a:bodyPr>
          <a:lstStyle>
            <a:lvl1pPr algn="l">
              <a:defRPr sz="4400" b="0" cap="none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grpSp>
        <p:nvGrpSpPr>
          <p:cNvPr id="255" name="Линия" descr="Изображение линии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6" name="Полилиния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57" name="Полилиния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58" name="Полилиния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59" name="Полилиния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0" name="Полилиния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1" name="Полилиния 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2" name="Полилиния 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3" name="Полилиния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4" name="Полилиния 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5" name="Полилиния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6" name="Полилиния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7" name="Полилиния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8" name="Полилиния 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9" name="Полилиния 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0" name="Полилиния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1" name="Полилиния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2" name="Полилиния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3" name="Полилиния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4" name="Полилиния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5" name="Полилиния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6" name="Полилиния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7" name="Полилиния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8" name="Полилиния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9" name="Полилиния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0" name="Полилиния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1" name="Полилиния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2" name="Полилиния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3" name="Полилиния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4" name="Полилиния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5" name="Полилиния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6" name="Полилиния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7" name="Полилиния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8" name="Полилиния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9" name="Полилиния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0" name="Полилиния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1" name="Полилиния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2" name="Полилиния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3" name="Полилиния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4" name="Полилиния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5" name="Полилиния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6" name="Полилиния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7" name="Полилиния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8" name="Полилиния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9" name="Полилиния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0" name="Полилиния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1" name="Полилиния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2" name="Полилиния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3" name="Полилиния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4" name="Полилиния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5" name="Полилиния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6" name="Полилиния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7" name="Полилиния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8" name="Полилиния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9" name="Полилиния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0" name="Полилиния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1" name="Полилиния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2" name="Полилиния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3" name="Полилиния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4" name="Полилиния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5" name="Полилиния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6" name="Полилиния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7" name="Полилиния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8" name="Полилиния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9" name="Полилиния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0" name="Полилиния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1" name="Полилиния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2" name="Полилиния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3" name="Полилиния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4" name="Полилиния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5" name="Полилиния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6" name="Полилиния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7" name="Полилиния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8" name="Полилиния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9" name="Полилиния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0" name="Полилиния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1" name="Полилиния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2" name="Полилиния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3" name="Полилиния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4" name="Полилиния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5" name="Полилиния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6" name="Полилиния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7" name="Полилиния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8" name="Полилиния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9" name="Полилиния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0" name="Полилиния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1" name="Полилиния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2" name="Полилиния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3" name="Полилиния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4" name="Полилиния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5" name="Полилиния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6" name="Полилиния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7" name="Полилиния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8" name="Полилиния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9" name="Полилиния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0" name="Полилиния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1" name="Полилиния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2" name="Полилиния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3" name="Полилиния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4" name="Полилиния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5" name="Полилиния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6" name="Полилиния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7" name="Полилиния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8" name="Полилиния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9" name="Полилиния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0" name="Полилиния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1" name="Полилиния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2" name="Полилиния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3" name="Полилиния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4" name="Полилиния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5" name="Полилиния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6" name="Полилиния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7" name="Полилиния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8" name="Полилиния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9" name="Полилиния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0" name="Полилиния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1" name="Полилиния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2" name="Полилиния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3" name="Полилиния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4" name="Полилиния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5" name="Полилиния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6" name="Полилиния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7" name="Полилиния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8" name="Полилиния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</p:grp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522413" y="5102525"/>
            <a:ext cx="9143999" cy="1069675"/>
          </a:xfrm>
        </p:spPr>
        <p:txBody>
          <a:bodyPr rtlCol="0"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6C0AD57-7643-4028-9FF0-08000A190AA1}" type="datetime1">
              <a:rPr lang="ru-RU" smtClean="0"/>
              <a:t>10.03.2023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8797780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grpSp>
        <p:nvGrpSpPr>
          <p:cNvPr id="158" name="Линия" descr="Изображение линии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9" name="Полилиния 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0" name="Полилиния 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1" name="Полилиния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2" name="Полилиния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3" name="Полилиния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4" name="Полилиния 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5" name="Полилиния 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6" name="Полилиния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7" name="Полилиния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8" name="Полилиния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9" name="Полилиния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0" name="Полилиния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1" name="Полилиния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2" name="Полилиния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3" name="Полилиния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4" name="Полилиния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5" name="Полилиния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6" name="Полилиния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7" name="Полилиния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8" name="Полилиния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9" name="Полилиния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0" name="Полилиния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1" name="Полилиния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2" name="Полилиния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3" name="Полилиния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4" name="Полилиния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5" name="Полилиния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6" name="Полилиния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7" name="Полилиния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8" name="Полилиния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9" name="Полилиния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0" name="Полилиния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1" name="Полилиния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2" name="Полилиния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3" name="Полилиния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4" name="Полилиния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5" name="Полилиния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6" name="Полилиния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7" name="Полилиния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8" name="Полилиния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9" name="Полилиния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0" name="Полилиния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1" name="Полилиния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2" name="Полилиния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3" name="Полилиния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4" name="Полилиния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5" name="Полилиния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6" name="Полилиния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7" name="Полилиния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8" name="Полилиния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9" name="Полилиния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0" name="Полилиния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1" name="Полилиния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2" name="Полилиния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3" name="Полилиния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4" name="Полилиния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5" name="Полилиния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6" name="Полилиния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7" name="Полилиния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8" name="Полилиния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9" name="Полилиния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0" name="Полилиния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1" name="Полилиния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2" name="Полилиния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3" name="Полилиния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4" name="Полилиния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5" name="Полилиния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6" name="Полилиния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7" name="Полилиния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8" name="Полилиния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9" name="Полилиния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0" name="Полилиния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1" name="Полилиния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2" name="Полилиния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</p:grp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2413" y="1905000"/>
            <a:ext cx="4419599" cy="42672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46815" y="1905000"/>
            <a:ext cx="4419598" cy="42672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77D773E-74A1-4BA4-B522-34EF921B8606}" type="datetime1">
              <a:rPr lang="ru-RU" smtClean="0"/>
              <a:t>10.03.2023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3294107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grpSp>
        <p:nvGrpSpPr>
          <p:cNvPr id="160" name="Линия" descr="Изображение линии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1" name="Полилиния 16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2" name="Полилиния 16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3" name="Полилиния 16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4" name="Полилиния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5" name="Полилиния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6" name="Полилиния 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7" name="Полилиния 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8" name="Полилиния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9" name="Полилиния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0" name="Полилиния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1" name="Полилиния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2" name="Полилиния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3" name="Полилиния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4" name="Полилиния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5" name="Полилиния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6" name="Полилиния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7" name="Полилиния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8" name="Полилиния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9" name="Полилиния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0" name="Полилиния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1" name="Полилиния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2" name="Полилиния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3" name="Полилиния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4" name="Полилиния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5" name="Полилиния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6" name="Полилиния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7" name="Полилиния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8" name="Полилиния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9" name="Полилиния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0" name="Полилиния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1" name="Полилиния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2" name="Полилиния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3" name="Полилиния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4" name="Полилиния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5" name="Полилиния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6" name="Полилиния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7" name="Полилиния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8" name="Полилиния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9" name="Полилиния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0" name="Полилиния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1" name="Полилиния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2" name="Полилиния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3" name="Полилиния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4" name="Полилиния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5" name="Полилиния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6" name="Полилиния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7" name="Полилиния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8" name="Полилиния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9" name="Полилиния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0" name="Полилиния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1" name="Полилиния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2" name="Полилиния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3" name="Полилиния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4" name="Полилиния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5" name="Полилиния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6" name="Полилиния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7" name="Полилиния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8" name="Полилиния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9" name="Полилиния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0" name="Полилиния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1" name="Полилиния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2" name="Полилиния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3" name="Полилиния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4" name="Полилиния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5" name="Полилиния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6" name="Полилиния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7" name="Полилиния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8" name="Полилиния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9" name="Полилиния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0" name="Полилиния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1" name="Полилиния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2" name="Полилиния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3" name="Полилиния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4" name="Полилиния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</p:grp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522413" y="1905000"/>
            <a:ext cx="4416552" cy="76200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2413" y="2819399"/>
            <a:ext cx="4416552" cy="3352801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49860" y="1905000"/>
            <a:ext cx="4416552" cy="76200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6B28BC5-71C2-477C-8B13-12FB8B20464A}" type="datetime1">
              <a:rPr lang="ru-RU" smtClean="0"/>
              <a:t>10.03.2023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5" name="Объект 3"/>
          <p:cNvSpPr>
            <a:spLocks noGrp="1"/>
          </p:cNvSpPr>
          <p:nvPr>
            <p:ph sz="half" idx="13"/>
          </p:nvPr>
        </p:nvSpPr>
        <p:spPr>
          <a:xfrm>
            <a:off x="6249860" y="2819399"/>
            <a:ext cx="4416552" cy="3352801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2491816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grpSp>
        <p:nvGrpSpPr>
          <p:cNvPr id="156" name="Линия" descr="Изображение линии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7" name="Полилиния 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58" name="Полилиния 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59" name="Полилиния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0" name="Полилиния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1" name="Полилиния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2" name="Полилиния 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3" name="Полилиния 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4" name="Полилиния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5" name="Полилиния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6" name="Полилиния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7" name="Полилиния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8" name="Полилиния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9" name="Полилиния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0" name="Полилиния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1" name="Полилиния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2" name="Полилиния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3" name="Полилиния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4" name="Полилиния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5" name="Полилиния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6" name="Полилиния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7" name="Полилиния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8" name="Полилиния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9" name="Полилиния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0" name="Полилиния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1" name="Полилиния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2" name="Полилиния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3" name="Полилиния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4" name="Полилиния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5" name="Полилиния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6" name="Полилиния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7" name="Полилиния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8" name="Полилиния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9" name="Полилиния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0" name="Полилиния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1" name="Полилиния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2" name="Полилиния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3" name="Полилиния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4" name="Полилиния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5" name="Полилиния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6" name="Полилиния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7" name="Полилиния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8" name="Полилиния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9" name="Полилиния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0" name="Полилиния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1" name="Полилиния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2" name="Полилиния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3" name="Полилиния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4" name="Полилиния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5" name="Полилиния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6" name="Полилиния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7" name="Полилиния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8" name="Полилиния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9" name="Полилиния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0" name="Полилиния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1" name="Полилиния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2" name="Полилиния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3" name="Полилиния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4" name="Полилиния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5" name="Полилиния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6" name="Полилиния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7" name="Полилиния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8" name="Полилиния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9" name="Полилиния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0" name="Полилиния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1" name="Полилиния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2" name="Полилиния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3" name="Полилиния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4" name="Полилиния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5" name="Полилиния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6" name="Полилиния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7" name="Полилиния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8" name="Полилиния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9" name="Полилиния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0" name="Полилиния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</p:grp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9CEA311-C20D-4189-808C-8437B8A46BD2}" type="datetime1">
              <a:rPr lang="ru-RU" smtClean="0"/>
              <a:t>10.03.2023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1561462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ABFD11C-9C6B-4434-9B68-2F5C4D676DF4}" type="datetime1">
              <a:rPr lang="ru-RU" smtClean="0"/>
              <a:t>10.03.2023</a:t>
            </a:fld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5966626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 anchor="b">
            <a:noAutofit/>
          </a:bodyPr>
          <a:lstStyle>
            <a:lvl1pPr algn="l">
              <a:defRPr sz="3200" b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1522413" y="3429000"/>
            <a:ext cx="2743200" cy="2743200"/>
          </a:xfrm>
        </p:spPr>
        <p:txBody>
          <a:bodyPr rtlCol="0"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0022" y="1905000"/>
            <a:ext cx="5669280" cy="40386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grpSp>
        <p:nvGrpSpPr>
          <p:cNvPr id="615" name="рамка" descr="Изображение прямоугольника"/>
          <p:cNvGrpSpPr/>
          <p:nvPr/>
        </p:nvGrpSpPr>
        <p:grpSpPr bwMode="invGray">
          <a:xfrm>
            <a:off x="4417839" y="1630821"/>
            <a:ext cx="6291028" cy="4575885"/>
            <a:chOff x="4417839" y="1630821"/>
            <a:chExt cx="6291028" cy="4575885"/>
          </a:xfrm>
        </p:grpSpPr>
        <p:grpSp>
          <p:nvGrpSpPr>
            <p:cNvPr id="616" name="Группа 615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8" name="Группа 76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4" name="Полилиния 84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5" name="Полилиния 84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6" name="Полилиния 84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7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8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9" name="Полилиния 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0" name="Полилиния 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1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2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3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4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5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6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7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8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9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0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1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2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3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4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5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6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7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8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9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0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1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2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3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4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5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6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7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8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9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0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1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2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3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4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5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6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7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8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9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0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1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2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3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4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5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6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7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8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9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0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1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2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3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4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5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6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7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8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9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0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1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2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3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4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5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6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7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9" name="Группа 76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70" name="Полилиния 76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1" name="Полилиния 77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2" name="Полилиния 77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3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4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5" name="Полилиния 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6" name="Полилиния 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7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8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9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0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1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2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3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4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5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6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7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8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9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0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1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2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3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4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5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6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7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8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9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0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1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2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3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4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5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6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7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8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9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0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1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2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3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4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5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6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7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8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9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0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1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2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3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4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5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6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7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8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9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0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1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2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3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4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5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6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7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8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9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0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1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2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3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7" name="Группа 616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8" name="Группа 61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4" name="Полилиния 69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5" name="Полилиния 69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6" name="Полилиния 69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7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8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9" name="Полилиния 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0" name="Полилиния 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1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2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3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4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5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6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7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8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9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0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1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2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3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4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5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6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7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8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9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0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1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2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3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4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5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6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7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8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9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0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1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2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3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4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5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6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7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8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9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0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1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2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3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4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5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6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7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8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9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0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1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2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3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4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5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6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7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8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9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0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1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2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3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4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5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6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7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9" name="Группа 61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20" name="Полилиния 61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1" name="Полилиния 62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2" name="Полилиния 62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3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4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5" name="Полилиния 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6" name="Полилиния 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7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8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9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0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1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2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3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4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5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6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7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8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9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0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1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2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3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4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5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6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7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8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9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0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1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2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3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4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5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6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7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8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9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0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1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2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3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4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5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6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7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8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9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0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1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2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3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4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5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6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7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8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9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0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1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2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3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4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5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6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7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8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9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0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1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2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3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8011294-C16D-438E-839F-35BA73C6BD5D}" type="datetime1">
              <a:rPr lang="ru-RU" smtClean="0"/>
              <a:t>10.03.2023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2116614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 anchor="b">
            <a:noAutofit/>
          </a:bodyPr>
          <a:lstStyle>
            <a:lvl1pPr algn="l">
              <a:defRPr sz="3200" b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1745838" y="1884311"/>
            <a:ext cx="5669280" cy="4041648"/>
          </a:xfrm>
          <a:solidFill>
            <a:schemeClr val="bg1"/>
          </a:solidFill>
        </p:spPr>
        <p:txBody>
          <a:bodyPr tIns="914400"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grpSp>
        <p:nvGrpSpPr>
          <p:cNvPr id="614" name="рамка" descr="Изображение прямоугольника"/>
          <p:cNvGrpSpPr/>
          <p:nvPr/>
        </p:nvGrpSpPr>
        <p:grpSpPr bwMode="invGray">
          <a:xfrm flipH="1">
            <a:off x="1447500" y="1630821"/>
            <a:ext cx="6291028" cy="4575885"/>
            <a:chOff x="4417839" y="1630821"/>
            <a:chExt cx="6291028" cy="4575885"/>
          </a:xfrm>
        </p:grpSpPr>
        <p:grpSp>
          <p:nvGrpSpPr>
            <p:cNvPr id="615" name="Группа 614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7" name="Группа 76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3" name="Полилиния 84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4" name="Полилиния 84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5" name="Полилиния 84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6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7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8" name="Полилиния 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9" name="Полилиния 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0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1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2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3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4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5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6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7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8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9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0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1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2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3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4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5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6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7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8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9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0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1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2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3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4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5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6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7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8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9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0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1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2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3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4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5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6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7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8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9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0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1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2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3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4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5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6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7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8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9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0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1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2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3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4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5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6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7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8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9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0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1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2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3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4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5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6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8" name="Группа 76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69" name="Полилиния 76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0" name="Полилиния 76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1" name="Полилиния 77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2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3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4" name="Полилиния 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5" name="Полилиния 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6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7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8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9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0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1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2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3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4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5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6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7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8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9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0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1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2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3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4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5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6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7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8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9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0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1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2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3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4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5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6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7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8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9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0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1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2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3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4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5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6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7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8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9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0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1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2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3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4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5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6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7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8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9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0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1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2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3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4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5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6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7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8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9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0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1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2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6" name="Группа 615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7" name="Группа 61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3" name="Полилиния 69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4" name="Полилиния 69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5" name="Полилиния 69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6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7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8" name="Полилиния 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9" name="Полилиния 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0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1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2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3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4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5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6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7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8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9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0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1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2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3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4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5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6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7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8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9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0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1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2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3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4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5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6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7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8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9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0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1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2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3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4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5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6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7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8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9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0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1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2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3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4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5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6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7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8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9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0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1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2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3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4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5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6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7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8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9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0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1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2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3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4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5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6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8" name="Группа 61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19" name="Полилиния 61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0" name="Полилиния 61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1" name="Полилиния 62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2" name="Полилиния 621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3" name="Полилиния 622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4" name="Полилиния 623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5" name="Полилиния 624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6" name="Полилиния 625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7" name="Полилиния 626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8" name="Полилиния 627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9" name="Полилиния 628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0" name="Полилиния 629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1" name="Полилиния 630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2" name="Полилиния 631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3" name="Полилиния 632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4" name="Полилиния 633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5" name="Полилиния 634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6" name="Полилиния 635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7" name="Полилиния 636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8" name="Полилиния 637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9" name="Полилиния 638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0" name="Полилиния 639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1" name="Полилиния 640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2" name="Полилиния 641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3" name="Полилиния 642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4" name="Полилиния 643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5" name="Полилиния 644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6" name="Полилиния 645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7" name="Полилиния 646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8" name="Полилиния 647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9" name="Полилиния 648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0" name="Полилиния 649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1" name="Полилиния 650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2" name="Полилиния 651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3" name="Полилиния 652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4" name="Полилиния 653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5" name="Полилиния 654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6" name="Полилиния 655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7" name="Полилиния 656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8" name="Полилиния 657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9" name="Полилиния 658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0" name="Полилиния 659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1" name="Полилиния 660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2" name="Полилиния 661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3" name="Полилиния 662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4" name="Полилиния 663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5" name="Полилиния 664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6" name="Полилиния 665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7" name="Полилиния 666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8" name="Полилиния 667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9" name="Полилиния 668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0" name="Полилиния 669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1" name="Полилиния 670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2" name="Полилиния 671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3" name="Полилиния 672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4" name="Полилиния 673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5" name="Полилиния 674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6" name="Полилиния 675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7" name="Полилиния 676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8" name="Полилиния 677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9" name="Полилиния 678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0" name="Полилиния 679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1" name="Полилиния 680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2" name="Полилиния 681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3" name="Полилиния 682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4" name="Полилиния 683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5" name="Полилиния 684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6" name="Полилиния 685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7" name="Полилиния 686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8" name="Полилиния 687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9" name="Полилиния 688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0" name="Полилиния 689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1" name="Полилиния 690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2" name="Полилиния 691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905959" y="3411748"/>
            <a:ext cx="2743200" cy="2743200"/>
          </a:xfrm>
        </p:spPr>
        <p:txBody>
          <a:bodyPr rtlCol="0"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8B3B382-A543-41A2-B2F1-349DFA3808AF}" type="datetime1">
              <a:rPr lang="ru-RU" smtClean="0"/>
              <a:t>10.03.2023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7694101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522414" y="1905000"/>
            <a:ext cx="91440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2413" y="6400801"/>
            <a:ext cx="632459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075612" y="6400801"/>
            <a:ext cx="124385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6D7E2C42-E278-469B-A2DE-9AF23BE99BFB}" type="datetime1">
              <a:rPr lang="ru-RU" noProof="0" smtClean="0"/>
              <a:t>10.03.2023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523412" y="6400801"/>
            <a:ext cx="1143002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25BA54BD-C84D-46CE-8B72-31BFB26ABA43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5356364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indent="-27432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4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3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18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47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76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27.jpeg"/><Relationship Id="rId4" Type="http://schemas.openxmlformats.org/officeDocument/2006/relationships/image" Target="../media/image26.crdownload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g"/><Relationship Id="rId4" Type="http://schemas.openxmlformats.org/officeDocument/2006/relationships/image" Target="../media/image29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g"/></Relationships>
</file>

<file path=ppt/slides/_rels/slide17.xml.rels><?xml version="1.0" encoding="UTF-8" standalone="yes" ?><Relationships xmlns="http://schemas.openxmlformats.org/package/2006/relationships"><Relationship Id="rId3" Target="../media/image41.jpg" Type="http://schemas.openxmlformats.org/officeDocument/2006/relationships/image"/><Relationship Id="rId2" Target="../notesSlides/notesSlide11.xml" Type="http://schemas.openxmlformats.org/officeDocument/2006/relationships/notesSlide"/><Relationship Id="rId1" Target="../slideLayouts/slideLayout2.xml" Type="http://schemas.openxmlformats.org/officeDocument/2006/relationships/slideLayout"/><Relationship Id="rId5" Target="../media/image43.jpeg" Type="http://schemas.openxmlformats.org/officeDocument/2006/relationships/image"/><Relationship Id="rId4" Target="../media/image42.jpeg" Type="http://schemas.openxmlformats.org/officeDocument/2006/relationships/image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8.jpg"/><Relationship Id="rId4" Type="http://schemas.openxmlformats.org/officeDocument/2006/relationships/image" Target="../media/image57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jpg"/></Relationships>
</file>

<file path=ppt/slides/_rels/slide25.xml.rels><?xml version="1.0" encoding="UTF-8" standalone="yes" ?><Relationships xmlns="http://schemas.openxmlformats.org/package/2006/relationships"><Relationship Id="rId3" Target="../media/image61.jpeg" Type="http://schemas.openxmlformats.org/officeDocument/2006/relationships/image"/><Relationship Id="rId2" Target="../notesSlides/notesSlide17.xml" Type="http://schemas.openxmlformats.org/officeDocument/2006/relationships/notesSlide"/><Relationship Id="rId1" Target="../slideLayouts/slideLayout2.xml" Type="http://schemas.openxmlformats.org/officeDocument/2006/relationships/slideLayout"/><Relationship Id="rId5" Target="../media/image63.jpeg" Type="http://schemas.openxmlformats.org/officeDocument/2006/relationships/image"/><Relationship Id="rId4" Target="../media/image62.jpeg" Type="http://schemas.openxmlformats.org/officeDocument/2006/relationships/image"/></Relationships>
</file>

<file path=ppt/slides/_rels/slide26.xml.rels><?xml version="1.0" encoding="UTF-8" standalone="yes" ?><Relationships xmlns="http://schemas.openxmlformats.org/package/2006/relationships"><Relationship Id="rId3" Target="../media/image64.jpeg" Type="http://schemas.openxmlformats.org/officeDocument/2006/relationships/image"/><Relationship Id="rId2" Target="../notesSlides/notesSlide18.xml" Type="http://schemas.openxmlformats.org/officeDocument/2006/relationships/notesSlide"/><Relationship Id="rId1" Target="../slideLayouts/slideLayout2.xml" Type="http://schemas.openxmlformats.org/officeDocument/2006/relationships/slideLayout"/></Relationships>
</file>

<file path=ppt/slides/_rels/slide27.xml.rels><?xml version="1.0" encoding="UTF-8" standalone="yes" ?><Relationships xmlns="http://schemas.openxmlformats.org/package/2006/relationships"><Relationship Id="rId3" Target="../media/image65.jpeg" Type="http://schemas.openxmlformats.org/officeDocument/2006/relationships/image"/><Relationship Id="rId2" Target="../notesSlides/notesSlide19.xml" Type="http://schemas.openxmlformats.org/officeDocument/2006/relationships/notesSlide"/><Relationship Id="rId1" Target="../slideLayouts/slideLayout2.xml" Type="http://schemas.openxmlformats.org/officeDocument/2006/relationships/slideLayout"/><Relationship Id="rId4" Target="../media/image66.jpeg" Type="http://schemas.openxmlformats.org/officeDocument/2006/relationships/image"/></Relationships>
</file>

<file path=ppt/slides/_rels/slide28.xml.rels><?xml version="1.0" encoding="UTF-8" standalone="yes" ?><Relationships xmlns="http://schemas.openxmlformats.org/package/2006/relationships"><Relationship Id="rId3" Target="../media/image67.jpeg" Type="http://schemas.openxmlformats.org/officeDocument/2006/relationships/image"/><Relationship Id="rId2" Target="../notesSlides/notesSlide20.xml" Type="http://schemas.openxmlformats.org/officeDocument/2006/relationships/notesSlide"/><Relationship Id="rId1" Target="../slideLayouts/slideLayout2.xml" Type="http://schemas.openxmlformats.org/officeDocument/2006/relationships/slideLayout"/><Relationship Id="rId4" Target="../media/image68.jpeg" Type="http://schemas.openxmlformats.org/officeDocument/2006/relationships/image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 ?><Relationships xmlns="http://schemas.openxmlformats.org/package/2006/relationships"><Relationship Id="rId3" Target="../media/image70.jpeg" Type="http://schemas.openxmlformats.org/officeDocument/2006/relationships/image"/><Relationship Id="rId2" Target="../notesSlides/notesSlide22.xml" Type="http://schemas.openxmlformats.org/officeDocument/2006/relationships/notesSlid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8.jpeg" Type="http://schemas.openxmlformats.org/officeDocument/2006/relationships/image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6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media/image11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14.jpeg" Type="http://schemas.openxmlformats.org/officeDocument/2006/relationships/image"/><Relationship Id="rId4" Target="../media/image13.jpeg" Type="http://schemas.openxmlformats.org/officeDocument/2006/relationships/image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199288"/>
            <a:ext cx="12188825" cy="52777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2412" y="692696"/>
            <a:ext cx="9144000" cy="3641387"/>
          </a:xfrm>
          <a:ln>
            <a:noFill/>
          </a:ln>
        </p:spPr>
        <p:txBody>
          <a:bodyPr rtlCol="0"/>
          <a:lstStyle/>
          <a:p>
            <a:r>
              <a:rPr lang="ru-RU" sz="5000" b="1" dirty="0">
                <a:ln w="19050">
                  <a:solidFill>
                    <a:srgbClr val="C00000"/>
                  </a:solidFill>
                </a:ln>
                <a:latin typeface="B52" panose="040B0500000000000000" pitchFamily="81" charset="0"/>
              </a:rPr>
              <a:t>80 ЛЕТ ТРАГЕДИИ В ХАТЫНИ. </a:t>
            </a:r>
            <a:r>
              <a:rPr lang="ru-RU" sz="5000" dirty="0">
                <a:ln w="19050">
                  <a:solidFill>
                    <a:srgbClr val="C00000"/>
                  </a:solidFill>
                </a:ln>
                <a:latin typeface="B52" panose="040B0500000000000000" pitchFamily="81" charset="0"/>
              </a:rPr>
              <a:t/>
            </a:r>
            <a:br>
              <a:rPr lang="ru-RU" sz="5000" dirty="0">
                <a:ln w="19050">
                  <a:solidFill>
                    <a:srgbClr val="C00000"/>
                  </a:solidFill>
                </a:ln>
                <a:latin typeface="B52" panose="040B0500000000000000" pitchFamily="81" charset="0"/>
              </a:rPr>
            </a:br>
            <a:r>
              <a:rPr lang="ru-RU" sz="5000" b="1" dirty="0">
                <a:ln w="19050">
                  <a:solidFill>
                    <a:srgbClr val="C00000"/>
                  </a:solidFill>
                </a:ln>
                <a:latin typeface="B52" panose="040B0500000000000000" pitchFamily="81" charset="0"/>
              </a:rPr>
              <a:t>РЕЗУЛЬТАТЫ РАССЛЕДОВАНИЯ ГЕНОЦИДА БЕЛОРУССКОГО НАРОДА В ГОДЫ ВЕЛИКОЙ ОТЕЧЕСТВЕННОЙ </a:t>
            </a:r>
            <a:r>
              <a:rPr lang="ru-RU" sz="5000" b="1" dirty="0" smtClean="0">
                <a:ln w="19050">
                  <a:solidFill>
                    <a:srgbClr val="C00000"/>
                  </a:solidFill>
                </a:ln>
                <a:latin typeface="B52" panose="040B0500000000000000" pitchFamily="81" charset="0"/>
              </a:rPr>
              <a:t>ВОЙНЫ</a:t>
            </a:r>
            <a:endParaRPr lang="ru-RU" sz="5000" dirty="0">
              <a:ln w="19050">
                <a:solidFill>
                  <a:srgbClr val="C00000"/>
                </a:solidFill>
              </a:ln>
              <a:latin typeface="B52" panose="040B0500000000000000" pitchFamily="81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6900" y="188640"/>
            <a:ext cx="1492369" cy="1334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1110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pPr rtl="0"/>
            <a:fld id="{25BA54BD-C84D-46CE-8B72-31BFB26ABA43}" type="slidenum">
              <a:rPr lang="ru-RU" smtClean="0"/>
              <a:t>10</a:t>
            </a:fld>
            <a:endParaRPr dirty="0"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61764" y="476672"/>
            <a:ext cx="12143085" cy="1020762"/>
          </a:xfrm>
          <a:prstGeom prst="rect">
            <a:avLst/>
          </a:prstGeom>
        </p:spPr>
        <p:txBody>
          <a:bodyPr anchor="b" bIns="45720" lIns="91440" rIns="91440" rtlCol="0" tIns="45720" vert="horz">
            <a:noAutofit/>
          </a:bodyPr>
          <a:lstStyle>
            <a:lvl1pPr algn="l" defTabSz="9144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kern="1200"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b="1" dirty="0" lang="ru-RU" sz="4800">
                <a:ln w="19050">
                  <a:solidFill>
                    <a:srgbClr val="C00000"/>
                  </a:solidFill>
                </a:ln>
                <a:latin charset="0" panose="040B0500000000000000" pitchFamily="81" typeface="B52"/>
              </a:rPr>
              <a:t>Государственный мемориальный комплекс «Хатынь»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4584" y="5511821"/>
            <a:ext cx="2883941" cy="84023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>
              <a:lnSpc>
                <a:spcPct val="90000"/>
              </a:lnSpc>
            </a:pPr>
            <a:r>
              <a:rPr dirty="0" lang="ru-RU" smtClean="0">
                <a:latin charset="-52" panose="02090506030505020304" pitchFamily="18" typeface="a_OldTyperNr"/>
              </a:rPr>
              <a:t>Бронзовая скульптура «Непокоренный человек»</a:t>
            </a:r>
            <a:endParaRPr dirty="0" lang="ru-RU" sz="2400">
              <a:latin charset="-52" panose="02090506030505020304" pitchFamily="18" typeface="a_OldTyperNr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" r="182"/>
          <a:stretch/>
        </p:blipFill>
        <p:spPr>
          <a:xfrm>
            <a:off x="176639" y="1888383"/>
            <a:ext cx="3031886" cy="341017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0" l="123" r="99" t="159"/>
          <a:stretch/>
        </p:blipFill>
        <p:spPr>
          <a:xfrm>
            <a:off x="3355324" y="1888383"/>
            <a:ext cx="4536504" cy="341017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003396" y="5515219"/>
            <a:ext cx="3240360" cy="5909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>
              <a:lnSpc>
                <a:spcPct val="90000"/>
              </a:lnSpc>
            </a:pPr>
            <a:r>
              <a:rPr dirty="0" lang="ru-RU">
                <a:latin charset="-52" panose="02090506030505020304" pitchFamily="18" typeface="a_OldTyperNr"/>
              </a:rPr>
              <a:t>черная </a:t>
            </a:r>
            <a:r>
              <a:rPr dirty="0" lang="ru-RU" smtClean="0">
                <a:latin charset="-52" panose="02090506030505020304" pitchFamily="18" typeface="a_OldTyperNr"/>
              </a:rPr>
              <a:t>плита-крыша, место сожжения жителей Хатыни </a:t>
            </a:r>
            <a:endParaRPr dirty="0" lang="ru-RU" sz="2400">
              <a:latin charset="-52" panose="02090506030505020304" pitchFamily="18" typeface="a_OldTyperNr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" r="141"/>
          <a:stretch/>
        </p:blipFill>
        <p:spPr>
          <a:xfrm>
            <a:off x="8038628" y="1891139"/>
            <a:ext cx="4032449" cy="340741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9334772" y="5511821"/>
            <a:ext cx="2087063" cy="3416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>
              <a:lnSpc>
                <a:spcPct val="90000"/>
              </a:lnSpc>
            </a:pPr>
            <a:r>
              <a:rPr dirty="0" lang="ru-RU" smtClean="0">
                <a:latin charset="-52" panose="02090506030505020304" pitchFamily="18" typeface="a_OldTyperNr"/>
              </a:rPr>
              <a:t>Братская могила</a:t>
            </a:r>
            <a:endParaRPr dirty="0" lang="ru-RU" sz="2400">
              <a:latin charset="-52" panose="02090506030505020304" pitchFamily="18" typeface="a_OldTyperNr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53453"/>
            <a:ext cx="12188825" cy="1199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198790"/>
      </p:ext>
    </p:extLst>
  </p:cSld>
  <p:clrMapOvr>
    <a:masterClrMapping/>
  </p:clrMapOvr>
  <p:transition spd="slow">
    <p:push dir="u"/>
  </p:transition>
  <p:timing>
    <p:tnLst>
      <p:par>
        <p:cTn dur="indefinite" id="1" nodeType="tmRoot" restart="never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5BA54BD-C84D-46CE-8B72-31BFB26ABA43}" type="slidenum">
              <a:rPr lang="ru-RU" smtClean="0"/>
              <a:t>11</a:t>
            </a:fld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61764" y="476672"/>
            <a:ext cx="12143085" cy="1020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>
                <a:ln w="19050">
                  <a:solidFill>
                    <a:srgbClr val="C00000"/>
                  </a:solidFill>
                </a:ln>
                <a:latin typeface="B52" panose="040B0500000000000000" pitchFamily="81" charset="0"/>
              </a:rPr>
              <a:t>Государственный мемориальный комплекс «Хатынь»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35688" y="5183796"/>
            <a:ext cx="2883941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 smtClean="0">
                <a:latin typeface="a_OldTyperNr" panose="02090506030505020304" pitchFamily="18" charset="-52"/>
              </a:rPr>
              <a:t>«Кладбище деревень»</a:t>
            </a:r>
            <a:endParaRPr lang="ru-RU" sz="2400" dirty="0">
              <a:latin typeface="a_OldTyperNr" panose="02090506030505020304" pitchFamily="18" charset="-5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56677" y="5183796"/>
            <a:ext cx="3068908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 smtClean="0">
                <a:latin typeface="a_OldTyperNr" panose="02090506030505020304" pitchFamily="18" charset="-52"/>
              </a:rPr>
              <a:t>«Деревья жизни»</a:t>
            </a:r>
            <a:endParaRPr lang="ru-RU" sz="2400" dirty="0">
              <a:latin typeface="a_OldTyperNr" panose="02090506030505020304" pitchFamily="18" charset="-5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533141" y="5191207"/>
            <a:ext cx="2087063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 smtClean="0">
                <a:latin typeface="a_OldTyperNr" panose="02090506030505020304" pitchFamily="18" charset="-52"/>
              </a:rPr>
              <a:t>«Стена Скорби»</a:t>
            </a:r>
            <a:endParaRPr lang="ru-RU" sz="2400" dirty="0">
              <a:latin typeface="a_OldTyperNr" panose="02090506030505020304" pitchFamily="18" charset="-52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93" y="1961025"/>
            <a:ext cx="4155133" cy="301939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0316" y="1947693"/>
            <a:ext cx="4125270" cy="303272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676" y="1961024"/>
            <a:ext cx="3654753" cy="301939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4" y="5589240"/>
            <a:ext cx="12188825" cy="1461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4096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5BA54BD-C84D-46CE-8B72-31BFB26ABA43}" type="slidenum">
              <a:rPr lang="ru-RU" smtClean="0"/>
              <a:t>12</a:t>
            </a:fld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61764" y="476672"/>
            <a:ext cx="12143085" cy="1020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400" b="1" dirty="0" smtClean="0">
                <a:ln w="19050">
                  <a:solidFill>
                    <a:srgbClr val="C00000"/>
                  </a:solidFill>
                </a:ln>
                <a:latin typeface="B52" panose="040B0500000000000000" pitchFamily="81" charset="0"/>
              </a:rPr>
              <a:t>Капитальный ремонт Государственного мемориального комплекса </a:t>
            </a:r>
            <a:r>
              <a:rPr lang="ru-RU" sz="4400" b="1" dirty="0">
                <a:ln w="19050">
                  <a:solidFill>
                    <a:srgbClr val="C00000"/>
                  </a:solidFill>
                </a:ln>
                <a:latin typeface="B52" panose="040B0500000000000000" pitchFamily="81" charset="0"/>
              </a:rPr>
              <a:t>«Хатынь»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8378" y="4297288"/>
            <a:ext cx="1174269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2000" dirty="0">
                <a:latin typeface="a_OldTyperNr" panose="02090506030505020304" pitchFamily="18" charset="-52"/>
              </a:rPr>
              <a:t>Первая очередь: </a:t>
            </a:r>
            <a:r>
              <a:rPr lang="ru-RU" sz="2000" dirty="0" smtClean="0">
                <a:latin typeface="a_OldTyperNr" panose="02090506030505020304" pitchFamily="18" charset="-52"/>
              </a:rPr>
              <a:t>очистка </a:t>
            </a:r>
            <a:r>
              <a:rPr lang="ru-RU" sz="2000" dirty="0">
                <a:latin typeface="a_OldTyperNr" panose="02090506030505020304" pitchFamily="18" charset="-52"/>
              </a:rPr>
              <a:t>скульптуры «Непокоренный человек», ремонт пьедестала, монумента «Крыша сарая» и мемориала «Венец памяти», благоустройство прилегающей </a:t>
            </a:r>
            <a:r>
              <a:rPr lang="ru-RU" sz="2000" dirty="0" smtClean="0">
                <a:latin typeface="a_OldTyperNr" panose="02090506030505020304" pitchFamily="18" charset="-52"/>
              </a:rPr>
              <a:t>территории.</a:t>
            </a:r>
          </a:p>
          <a:p>
            <a:pPr>
              <a:lnSpc>
                <a:spcPct val="90000"/>
              </a:lnSpc>
            </a:pPr>
            <a:endParaRPr lang="ru-RU" sz="2000" dirty="0">
              <a:latin typeface="a_OldTyperNr" panose="02090506030505020304" pitchFamily="18" charset="-52"/>
            </a:endParaRPr>
          </a:p>
          <a:p>
            <a:pPr>
              <a:lnSpc>
                <a:spcPct val="90000"/>
              </a:lnSpc>
            </a:pPr>
            <a:r>
              <a:rPr lang="ru-RU" sz="2000" dirty="0">
                <a:latin typeface="a_OldTyperNr" panose="02090506030505020304" pitchFamily="18" charset="-52"/>
              </a:rPr>
              <a:t>Вторая очередь: </a:t>
            </a:r>
            <a:r>
              <a:rPr lang="ru-RU" sz="2000" dirty="0" smtClean="0">
                <a:latin typeface="a_OldTyperNr" panose="02090506030505020304" pitchFamily="18" charset="-52"/>
              </a:rPr>
              <a:t>отремонтированы </a:t>
            </a:r>
            <a:r>
              <a:rPr lang="ru-RU" sz="2000" dirty="0">
                <a:latin typeface="a_OldTyperNr" panose="02090506030505020304" pitchFamily="18" charset="-52"/>
              </a:rPr>
              <a:t>мемориалы «Кладбище деревень» и «Деревья жизни», </a:t>
            </a:r>
            <a:r>
              <a:rPr lang="ru-RU" sz="2000" dirty="0" smtClean="0">
                <a:latin typeface="a_OldTyperNr" panose="02090506030505020304" pitchFamily="18" charset="-52"/>
              </a:rPr>
              <a:t/>
            </a:r>
            <a:br>
              <a:rPr lang="ru-RU" sz="2000" dirty="0" smtClean="0">
                <a:latin typeface="a_OldTyperNr" panose="02090506030505020304" pitchFamily="18" charset="-52"/>
              </a:rPr>
            </a:br>
            <a:r>
              <a:rPr lang="ru-RU" sz="2000" dirty="0" smtClean="0">
                <a:latin typeface="a_OldTyperNr" panose="02090506030505020304" pitchFamily="18" charset="-52"/>
              </a:rPr>
              <a:t>а </a:t>
            </a:r>
            <a:r>
              <a:rPr lang="ru-RU" sz="2000" dirty="0">
                <a:latin typeface="a_OldTyperNr" panose="02090506030505020304" pitchFamily="18" charset="-52"/>
              </a:rPr>
              <a:t>также бетонные ограждения захоронений и урны с </a:t>
            </a:r>
            <a:r>
              <a:rPr lang="ru-RU" sz="2000" dirty="0" smtClean="0">
                <a:latin typeface="a_OldTyperNr" panose="02090506030505020304" pitchFamily="18" charset="-52"/>
              </a:rPr>
              <a:t>землей.</a:t>
            </a:r>
          </a:p>
          <a:p>
            <a:pPr>
              <a:lnSpc>
                <a:spcPct val="90000"/>
              </a:lnSpc>
            </a:pPr>
            <a:endParaRPr lang="ru-RU" sz="2000" dirty="0">
              <a:latin typeface="a_OldTyperNr" panose="02090506030505020304" pitchFamily="18" charset="-52"/>
            </a:endParaRPr>
          </a:p>
          <a:p>
            <a:pPr>
              <a:lnSpc>
                <a:spcPct val="90000"/>
              </a:lnSpc>
            </a:pPr>
            <a:r>
              <a:rPr lang="ru-RU" sz="2000" dirty="0">
                <a:latin typeface="a_OldTyperNr" panose="02090506030505020304" pitchFamily="18" charset="-52"/>
              </a:rPr>
              <a:t>Третья очередь: ремонт подсветки центральной дорожки и звукового оформления </a:t>
            </a:r>
            <a:r>
              <a:rPr lang="ru-RU" sz="2000" dirty="0" smtClean="0">
                <a:latin typeface="a_OldTyperNr" panose="02090506030505020304" pitchFamily="18" charset="-52"/>
              </a:rPr>
              <a:t>мемориала.</a:t>
            </a:r>
            <a:endParaRPr lang="ru-RU" sz="2000" dirty="0">
              <a:latin typeface="a_OldTyperNr" panose="02090506030505020304" pitchFamily="18" charset="-52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858" y="1772816"/>
            <a:ext cx="3657600" cy="249326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204" y="1791112"/>
            <a:ext cx="3657600" cy="24932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5550" y="1781976"/>
            <a:ext cx="3662204" cy="250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5159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5BA54BD-C84D-46CE-8B72-31BFB26ABA43}" type="slidenum">
              <a:rPr lang="ru-RU" smtClean="0"/>
              <a:t>13</a:t>
            </a:fld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28183" y="332656"/>
            <a:ext cx="12143085" cy="1020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 smtClean="0">
                <a:ln w="19050">
                  <a:solidFill>
                    <a:srgbClr val="C00000"/>
                  </a:solidFill>
                </a:ln>
                <a:latin typeface="B52" panose="040B0500000000000000" pitchFamily="81" charset="0"/>
              </a:rPr>
              <a:t>Государственный мемориальный комплекс </a:t>
            </a:r>
            <a:r>
              <a:rPr lang="ru-RU" sz="3600" b="1" dirty="0">
                <a:ln w="19050">
                  <a:solidFill>
                    <a:srgbClr val="C00000"/>
                  </a:solidFill>
                </a:ln>
                <a:latin typeface="B52" panose="040B0500000000000000" pitchFamily="81" charset="0"/>
              </a:rPr>
              <a:t>«Хатынь</a:t>
            </a:r>
            <a:r>
              <a:rPr lang="ru-RU" sz="3600" b="1" dirty="0" smtClean="0">
                <a:ln w="19050">
                  <a:solidFill>
                    <a:srgbClr val="C00000"/>
                  </a:solidFill>
                </a:ln>
                <a:latin typeface="B52" panose="040B0500000000000000" pitchFamily="81" charset="0"/>
              </a:rPr>
              <a:t>» - Всебелорусская молодежная стройка</a:t>
            </a:r>
            <a:endParaRPr lang="ru-RU" sz="3600" b="1" dirty="0">
              <a:ln w="19050">
                <a:solidFill>
                  <a:srgbClr val="C00000"/>
                </a:solidFill>
              </a:ln>
              <a:latin typeface="B52" panose="040B0500000000000000" pitchFamily="81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3812" y="1616622"/>
            <a:ext cx="117426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2000" dirty="0">
                <a:latin typeface="a_OldTyperNr" panose="02090506030505020304" pitchFamily="18" charset="-52"/>
              </a:rPr>
              <a:t>В период с 14 июня по 26 августа 2022 г. на Всебелорусской молодежной стройке «Хатынь» трудились 7 строительных отрядов из всех регионов республики.</a:t>
            </a:r>
            <a:endParaRPr lang="ru-RU" sz="2000" dirty="0">
              <a:latin typeface="a_OldTyperNr" panose="02090506030505020304" pitchFamily="18" charset="-52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72" y="2262953"/>
            <a:ext cx="5416946" cy="360988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7890" y="2262953"/>
            <a:ext cx="5416945" cy="360988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28571" y="5892583"/>
            <a:ext cx="117426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2000" dirty="0">
                <a:latin typeface="a_OldTyperNr" panose="02090506030505020304" pitchFamily="18" charset="-52"/>
              </a:rPr>
              <a:t>На фото </a:t>
            </a:r>
            <a:r>
              <a:rPr lang="ru-RU" sz="2000" dirty="0" smtClean="0">
                <a:latin typeface="a_OldTyperNr" panose="02090506030505020304" pitchFamily="18" charset="-52"/>
              </a:rPr>
              <a:t>студенческий </a:t>
            </a:r>
            <a:r>
              <a:rPr lang="ru-RU" sz="2000" dirty="0">
                <a:latin typeface="a_OldTyperNr" panose="02090506030505020304" pitchFamily="18" charset="-52"/>
              </a:rPr>
              <a:t>строительный отряд «</a:t>
            </a:r>
            <a:r>
              <a:rPr lang="ru-RU" sz="2000" dirty="0" err="1">
                <a:latin typeface="a_OldTyperNr" panose="02090506030505020304" pitchFamily="18" charset="-52"/>
              </a:rPr>
              <a:t>Машеровцы</a:t>
            </a:r>
            <a:r>
              <a:rPr lang="ru-RU" sz="2000" dirty="0">
                <a:latin typeface="a_OldTyperNr" panose="02090506030505020304" pitchFamily="18" charset="-52"/>
              </a:rPr>
              <a:t>» имени Героя Советского Союза </a:t>
            </a:r>
            <a:r>
              <a:rPr lang="ru-RU" sz="2000" dirty="0" smtClean="0">
                <a:latin typeface="a_OldTyperNr" panose="02090506030505020304" pitchFamily="18" charset="-52"/>
              </a:rPr>
              <a:t/>
            </a:r>
            <a:br>
              <a:rPr lang="ru-RU" sz="2000" dirty="0" smtClean="0">
                <a:latin typeface="a_OldTyperNr" panose="02090506030505020304" pitchFamily="18" charset="-52"/>
              </a:rPr>
            </a:br>
            <a:r>
              <a:rPr lang="ru-RU" sz="2000" dirty="0" err="1" smtClean="0">
                <a:latin typeface="a_OldTyperNr" panose="02090506030505020304" pitchFamily="18" charset="-52"/>
              </a:rPr>
              <a:t>П.М.Машерова</a:t>
            </a:r>
            <a:r>
              <a:rPr lang="ru-RU" sz="2000" dirty="0" smtClean="0">
                <a:latin typeface="a_OldTyperNr" panose="02090506030505020304" pitchFamily="18" charset="-52"/>
              </a:rPr>
              <a:t> </a:t>
            </a:r>
            <a:r>
              <a:rPr lang="ru-RU" sz="2000" dirty="0">
                <a:latin typeface="a_OldTyperNr" panose="02090506030505020304" pitchFamily="18" charset="-52"/>
              </a:rPr>
              <a:t>УО «Витебский государственный университет имени </a:t>
            </a:r>
            <a:r>
              <a:rPr lang="ru-RU" sz="2000" dirty="0" err="1" smtClean="0">
                <a:latin typeface="a_OldTyperNr" panose="02090506030505020304" pitchFamily="18" charset="-52"/>
              </a:rPr>
              <a:t>П.М.Машерова</a:t>
            </a:r>
            <a:r>
              <a:rPr lang="ru-RU" sz="2000" dirty="0" smtClean="0">
                <a:latin typeface="a_OldTyperNr" panose="02090506030505020304" pitchFamily="18" charset="-52"/>
              </a:rPr>
              <a:t>»</a:t>
            </a:r>
            <a:endParaRPr lang="ru-RU" sz="2000" dirty="0">
              <a:latin typeface="a_OldTyperNr" panose="02090506030505020304" pitchFamily="18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9409656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700" y="5063118"/>
            <a:ext cx="3088211" cy="1737942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839587" y="6398519"/>
            <a:ext cx="1143002" cy="276226"/>
          </a:xfrm>
        </p:spPr>
        <p:txBody>
          <a:bodyPr/>
          <a:lstStyle/>
          <a:p>
            <a:pPr rtl="0"/>
            <a:fld id="{25BA54BD-C84D-46CE-8B72-31BFB26ABA43}" type="slidenum">
              <a:rPr lang="ru-RU" smtClean="0">
                <a:solidFill>
                  <a:schemeClr val="bg1"/>
                </a:solidFill>
              </a:rPr>
              <a:t>14</a:t>
            </a:fld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349" y="5060836"/>
            <a:ext cx="2379197" cy="171555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4203" y="5065401"/>
            <a:ext cx="2379197" cy="173337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9057" y="5062421"/>
            <a:ext cx="3088211" cy="1739337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28183" y="332656"/>
            <a:ext cx="12143085" cy="1020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ln w="19050">
                  <a:solidFill>
                    <a:srgbClr val="C00000"/>
                  </a:solidFill>
                </a:ln>
                <a:latin typeface="B52" panose="040B0500000000000000" pitchFamily="81" charset="0"/>
              </a:rPr>
              <a:t>Расследование уголовного дела о геноциде белорусского народа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76554" y="1639833"/>
            <a:ext cx="10585176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2000" dirty="0">
                <a:latin typeface="a_OldTyperNr" panose="02090506030505020304" pitchFamily="18" charset="-52"/>
              </a:rPr>
              <a:t>К началу 2023 года по уголовному делу о геноциде белорусского народа допрошено </a:t>
            </a:r>
            <a:r>
              <a:rPr lang="ru-RU" sz="2000" dirty="0" smtClean="0">
                <a:latin typeface="a_OldTyperNr" panose="02090506030505020304" pitchFamily="18" charset="-52"/>
              </a:rPr>
              <a:t/>
            </a:r>
            <a:br>
              <a:rPr lang="ru-RU" sz="2000" dirty="0" smtClean="0">
                <a:latin typeface="a_OldTyperNr" panose="02090506030505020304" pitchFamily="18" charset="-52"/>
              </a:rPr>
            </a:br>
            <a:r>
              <a:rPr lang="ru-RU" sz="2800" b="1" dirty="0" smtClean="0">
                <a:latin typeface="a_OldTyperNr" panose="02090506030505020304" pitchFamily="18" charset="-52"/>
              </a:rPr>
              <a:t>16</a:t>
            </a:r>
            <a:r>
              <a:rPr lang="ru-RU" sz="2000" dirty="0" smtClean="0">
                <a:latin typeface="a_OldTyperNr" panose="02090506030505020304" pitchFamily="18" charset="-52"/>
              </a:rPr>
              <a:t> </a:t>
            </a:r>
            <a:r>
              <a:rPr lang="ru-RU" sz="2000" dirty="0">
                <a:latin typeface="a_OldTyperNr" panose="02090506030505020304" pitchFamily="18" charset="-52"/>
              </a:rPr>
              <a:t>тыс. человек, из них свыше </a:t>
            </a:r>
            <a:r>
              <a:rPr lang="ru-RU" sz="2800" b="1" dirty="0">
                <a:latin typeface="a_OldTyperNr" panose="02090506030505020304" pitchFamily="18" charset="-52"/>
              </a:rPr>
              <a:t>7,6</a:t>
            </a:r>
            <a:r>
              <a:rPr lang="ru-RU" sz="2000" dirty="0">
                <a:latin typeface="a_OldTyperNr" panose="02090506030505020304" pitchFamily="18" charset="-52"/>
              </a:rPr>
              <a:t> тыс. – узники лагерей </a:t>
            </a:r>
            <a:r>
              <a:rPr lang="ru-RU" sz="2000" dirty="0" smtClean="0">
                <a:latin typeface="a_OldTyperNr" panose="02090506030505020304" pitchFamily="18" charset="-52"/>
              </a:rPr>
              <a:t>смерти.</a:t>
            </a:r>
            <a:endParaRPr lang="ru-RU" sz="2000" dirty="0">
              <a:latin typeface="a_OldTyperNr" panose="02090506030505020304" pitchFamily="18" charset="-5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6554" y="2378510"/>
            <a:ext cx="10585176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90000"/>
              </a:lnSpc>
            </a:pPr>
            <a:r>
              <a:rPr lang="ru-RU" sz="2000" dirty="0">
                <a:latin typeface="a_OldTyperNr" panose="02090506030505020304" pitchFamily="18" charset="-52"/>
              </a:rPr>
              <a:t>Республика потеряла более половины своего национального богатства. Прямой материальный ущерб, нанесенный нашей стране оккупацией, исчисляется </a:t>
            </a:r>
            <a:r>
              <a:rPr lang="ru-RU" sz="2000" dirty="0" smtClean="0">
                <a:latin typeface="a_OldTyperNr" panose="02090506030505020304" pitchFamily="18" charset="-52"/>
              </a:rPr>
              <a:t/>
            </a:r>
            <a:br>
              <a:rPr lang="ru-RU" sz="2000" dirty="0" smtClean="0">
                <a:latin typeface="a_OldTyperNr" panose="02090506030505020304" pitchFamily="18" charset="-52"/>
              </a:rPr>
            </a:br>
            <a:r>
              <a:rPr lang="ru-RU" sz="2000" dirty="0" smtClean="0">
                <a:latin typeface="a_OldTyperNr" panose="02090506030505020304" pitchFamily="18" charset="-52"/>
              </a:rPr>
              <a:t>в </a:t>
            </a:r>
            <a:r>
              <a:rPr lang="ru-RU" sz="2800" b="1" dirty="0">
                <a:latin typeface="a_OldTyperNr" panose="02090506030505020304" pitchFamily="18" charset="-52"/>
              </a:rPr>
              <a:t>75</a:t>
            </a:r>
            <a:r>
              <a:rPr lang="ru-RU" sz="2000" dirty="0">
                <a:latin typeface="a_OldTyperNr" panose="02090506030505020304" pitchFamily="18" charset="-52"/>
              </a:rPr>
              <a:t> млрд. рублей (в ценах 1941 года), что </a:t>
            </a:r>
            <a:r>
              <a:rPr lang="ru-RU" sz="2000" dirty="0" smtClean="0">
                <a:latin typeface="a_OldTyperNr" panose="02090506030505020304" pitchFamily="18" charset="-52"/>
              </a:rPr>
              <a:t>в </a:t>
            </a:r>
            <a:r>
              <a:rPr lang="ru-RU" sz="2800" b="1" dirty="0" smtClean="0">
                <a:latin typeface="a_OldTyperNr" panose="02090506030505020304" pitchFamily="18" charset="-52"/>
              </a:rPr>
              <a:t>35</a:t>
            </a:r>
            <a:r>
              <a:rPr lang="ru-RU" sz="2000" dirty="0" smtClean="0">
                <a:latin typeface="a_OldTyperNr" panose="02090506030505020304" pitchFamily="18" charset="-52"/>
              </a:rPr>
              <a:t> </a:t>
            </a:r>
            <a:r>
              <a:rPr lang="ru-RU" sz="2000" dirty="0">
                <a:latin typeface="a_OldTyperNr" panose="02090506030505020304" pitchFamily="18" charset="-52"/>
              </a:rPr>
              <a:t>раз превысило бюджет республики.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53852" y="3645024"/>
            <a:ext cx="10585176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90000"/>
              </a:lnSpc>
            </a:pPr>
            <a:r>
              <a:rPr lang="ru-RU" sz="2000" dirty="0">
                <a:latin typeface="a_OldTyperNr" panose="02090506030505020304" pitchFamily="18" charset="-52"/>
              </a:rPr>
              <a:t>В ходе расследования уголовного дела о геноциде установлено более </a:t>
            </a:r>
            <a:r>
              <a:rPr lang="ru-RU" sz="2800" b="1" dirty="0">
                <a:latin typeface="a_OldTyperNr" panose="02090506030505020304" pitchFamily="18" charset="-52"/>
              </a:rPr>
              <a:t>10,5</a:t>
            </a:r>
            <a:r>
              <a:rPr lang="ru-RU" sz="2000" dirty="0">
                <a:latin typeface="a_OldTyperNr" panose="02090506030505020304" pitchFamily="18" charset="-52"/>
              </a:rPr>
              <a:t> тыс. сел </a:t>
            </a:r>
            <a:r>
              <a:rPr lang="ru-RU" sz="2000" dirty="0" smtClean="0">
                <a:latin typeface="a_OldTyperNr" panose="02090506030505020304" pitchFamily="18" charset="-52"/>
              </a:rPr>
              <a:t/>
            </a:r>
            <a:br>
              <a:rPr lang="ru-RU" sz="2000" dirty="0" smtClean="0">
                <a:latin typeface="a_OldTyperNr" panose="02090506030505020304" pitchFamily="18" charset="-52"/>
              </a:rPr>
            </a:br>
            <a:r>
              <a:rPr lang="ru-RU" sz="2000" dirty="0" smtClean="0">
                <a:latin typeface="a_OldTyperNr" panose="02090506030505020304" pitchFamily="18" charset="-52"/>
              </a:rPr>
              <a:t>и деревень, которые </a:t>
            </a:r>
            <a:r>
              <a:rPr lang="ru-RU" sz="2000" dirty="0">
                <a:latin typeface="a_OldTyperNr" panose="02090506030505020304" pitchFamily="18" charset="-52"/>
              </a:rPr>
              <a:t>пострадали в годы оккупации, в том числе не менее </a:t>
            </a:r>
            <a:r>
              <a:rPr lang="ru-RU" sz="2000" dirty="0" smtClean="0">
                <a:latin typeface="a_OldTyperNr" panose="02090506030505020304" pitchFamily="18" charset="-52"/>
              </a:rPr>
              <a:t/>
            </a:r>
            <a:br>
              <a:rPr lang="ru-RU" sz="2000" dirty="0" smtClean="0">
                <a:latin typeface="a_OldTyperNr" panose="02090506030505020304" pitchFamily="18" charset="-52"/>
              </a:rPr>
            </a:br>
            <a:r>
              <a:rPr lang="ru-RU" sz="2800" b="1" dirty="0" smtClean="0">
                <a:latin typeface="a_OldTyperNr" panose="02090506030505020304" pitchFamily="18" charset="-52"/>
              </a:rPr>
              <a:t>216</a:t>
            </a:r>
            <a:r>
              <a:rPr lang="ru-RU" sz="2000" dirty="0" smtClean="0">
                <a:latin typeface="a_OldTyperNr" panose="02090506030505020304" pitchFamily="18" charset="-52"/>
              </a:rPr>
              <a:t> </a:t>
            </a:r>
            <a:r>
              <a:rPr lang="ru-RU" sz="2000" dirty="0">
                <a:latin typeface="a_OldTyperNr" panose="02090506030505020304" pitchFamily="18" charset="-52"/>
              </a:rPr>
              <a:t>населенных </a:t>
            </a:r>
            <a:r>
              <a:rPr lang="ru-RU" sz="2000" dirty="0" smtClean="0">
                <a:latin typeface="a_OldTyperNr" panose="02090506030505020304" pitchFamily="18" charset="-52"/>
              </a:rPr>
              <a:t>пунктов, </a:t>
            </a:r>
            <a:r>
              <a:rPr lang="ru-RU" sz="2000" dirty="0">
                <a:latin typeface="a_OldTyperNr" panose="02090506030505020304" pitchFamily="18" charset="-52"/>
              </a:rPr>
              <a:t>которые разделили судьбу </a:t>
            </a:r>
            <a:r>
              <a:rPr lang="ru-RU" sz="2000" dirty="0" err="1">
                <a:latin typeface="a_OldTyperNr" panose="02090506030505020304" pitchFamily="18" charset="-52"/>
              </a:rPr>
              <a:t>д.Хатыни</a:t>
            </a:r>
            <a:r>
              <a:rPr lang="ru-RU" sz="2000" dirty="0">
                <a:latin typeface="a_OldTyperNr" panose="02090506030505020304" pitchFamily="18" charset="-52"/>
              </a:rPr>
              <a:t>, то есть были полностью уничтожены вместе с жителями и не возродились после войны</a:t>
            </a:r>
          </a:p>
        </p:txBody>
      </p:sp>
    </p:spTree>
    <p:extLst>
      <p:ext uri="{BB962C8B-B14F-4D97-AF65-F5344CB8AC3E}">
        <p14:creationId xmlns:p14="http://schemas.microsoft.com/office/powerpoint/2010/main" val="6466826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412" y="3138537"/>
            <a:ext cx="5817310" cy="3558356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839587" y="6398519"/>
            <a:ext cx="1143002" cy="276226"/>
          </a:xfrm>
        </p:spPr>
        <p:txBody>
          <a:bodyPr/>
          <a:lstStyle/>
          <a:p>
            <a:pPr rtl="0"/>
            <a:fld id="{25BA54BD-C84D-46CE-8B72-31BFB26ABA43}" type="slidenum">
              <a:rPr lang="ru-RU" smtClean="0">
                <a:solidFill>
                  <a:schemeClr val="tx1"/>
                </a:solidFill>
              </a:rPr>
              <a:t>15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28183" y="332656"/>
            <a:ext cx="12143085" cy="1020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ln w="19050">
                  <a:solidFill>
                    <a:srgbClr val="C00000"/>
                  </a:solidFill>
                </a:ln>
                <a:latin typeface="B52" panose="040B0500000000000000" pitchFamily="81" charset="0"/>
              </a:rPr>
              <a:t>Расследование уголовного дела о геноциде белорусского народа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53852" y="1484784"/>
            <a:ext cx="1058517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a_OldTyperNr" panose="02090506030505020304" pitchFamily="18" charset="-52"/>
              </a:rPr>
              <a:t>В 2022 году при координации Генеральной прокуратурой деятельности </a:t>
            </a:r>
            <a:br>
              <a:rPr lang="ru-RU" sz="2000" dirty="0">
                <a:latin typeface="a_OldTyperNr" panose="02090506030505020304" pitchFamily="18" charset="-52"/>
              </a:rPr>
            </a:br>
            <a:r>
              <a:rPr lang="ru-RU" sz="2800" b="1" dirty="0" smtClean="0">
                <a:latin typeface="a_OldTyperNr" panose="02090506030505020304" pitchFamily="18" charset="-52"/>
              </a:rPr>
              <a:t>52</a:t>
            </a:r>
            <a:r>
              <a:rPr lang="ru-RU" sz="2000" dirty="0" smtClean="0">
                <a:latin typeface="a_OldTyperNr" panose="02090506030505020304" pitchFamily="18" charset="-52"/>
              </a:rPr>
              <a:t>-го </a:t>
            </a:r>
            <a:r>
              <a:rPr lang="ru-RU" sz="2000" dirty="0">
                <a:latin typeface="a_OldTyperNr" panose="02090506030505020304" pitchFamily="18" charset="-52"/>
              </a:rPr>
              <a:t>отдельного специализированного поискового батальона проведены </a:t>
            </a:r>
            <a:r>
              <a:rPr lang="ru-RU" sz="2000" dirty="0" smtClean="0">
                <a:latin typeface="a_OldTyperNr" panose="02090506030505020304" pitchFamily="18" charset="-52"/>
              </a:rPr>
              <a:t>полевые</a:t>
            </a:r>
            <a:br>
              <a:rPr lang="ru-RU" sz="2000" dirty="0" smtClean="0">
                <a:latin typeface="a_OldTyperNr" panose="02090506030505020304" pitchFamily="18" charset="-52"/>
              </a:rPr>
            </a:br>
            <a:r>
              <a:rPr lang="ru-RU" sz="2000" dirty="0" smtClean="0">
                <a:latin typeface="a_OldTyperNr" panose="02090506030505020304" pitchFamily="18" charset="-52"/>
              </a:rPr>
              <a:t>поисковые </a:t>
            </a:r>
            <a:r>
              <a:rPr lang="ru-RU" sz="2000" dirty="0">
                <a:latin typeface="a_OldTyperNr" panose="02090506030505020304" pitchFamily="18" charset="-52"/>
              </a:rPr>
              <a:t>работы в </a:t>
            </a:r>
            <a:r>
              <a:rPr lang="ru-RU" sz="2800" b="1" dirty="0">
                <a:latin typeface="a_OldTyperNr" panose="02090506030505020304" pitchFamily="18" charset="-52"/>
              </a:rPr>
              <a:t>25</a:t>
            </a:r>
            <a:r>
              <a:rPr lang="ru-RU" sz="2000" dirty="0">
                <a:latin typeface="a_OldTyperNr" panose="02090506030505020304" pitchFamily="18" charset="-52"/>
              </a:rPr>
              <a:t> местах захоронений жертв </a:t>
            </a:r>
            <a:r>
              <a:rPr lang="ru-RU" sz="2000" dirty="0" smtClean="0">
                <a:latin typeface="a_OldTyperNr" panose="02090506030505020304" pitchFamily="18" charset="-52"/>
              </a:rPr>
              <a:t>геноцида.</a:t>
            </a:r>
          </a:p>
          <a:p>
            <a:r>
              <a:rPr lang="ru-RU" sz="2000" dirty="0" smtClean="0">
                <a:latin typeface="a_OldTyperNr" panose="02090506030505020304" pitchFamily="18" charset="-52"/>
              </a:rPr>
              <a:t>В 2023 году запланировано проведение полевых поисковых работ в </a:t>
            </a:r>
            <a:r>
              <a:rPr lang="ru-RU" sz="2800" b="1" dirty="0" smtClean="0">
                <a:latin typeface="a_OldTyperNr" panose="02090506030505020304" pitchFamily="18" charset="-52"/>
              </a:rPr>
              <a:t>35</a:t>
            </a:r>
            <a:r>
              <a:rPr lang="ru-RU" sz="2000" dirty="0" smtClean="0">
                <a:latin typeface="a_OldTyperNr" panose="02090506030505020304" pitchFamily="18" charset="-52"/>
              </a:rPr>
              <a:t> местах.</a:t>
            </a:r>
            <a:endParaRPr lang="ru-RU" sz="2000" dirty="0">
              <a:latin typeface="a_OldTyperNr" panose="02090506030505020304" pitchFamily="18" charset="-52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83" y="3138537"/>
            <a:ext cx="5828428" cy="3536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6095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>
          <a:xfrm>
            <a:off x="10414892" y="6475604"/>
            <a:ext cx="1143002" cy="276226"/>
          </a:xfrm>
        </p:spPr>
        <p:txBody>
          <a:bodyPr/>
          <a:lstStyle/>
          <a:p>
            <a:pPr rtl="0"/>
            <a:fld id="{25BA54BD-C84D-46CE-8B72-31BFB26ABA43}" type="slidenum">
              <a:rPr lang="ru-RU" smtClean="0">
                <a:solidFill>
                  <a:schemeClr val="tx1"/>
                </a:solidFill>
              </a:rPr>
              <a:t>16</a:t>
            </a:fld>
            <a:endParaRPr dirty="0" lang="ru-RU">
              <a:solidFill>
                <a:schemeClr val="tx1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28183" y="332656"/>
            <a:ext cx="12143085" cy="1020762"/>
          </a:xfrm>
          <a:prstGeom prst="rect">
            <a:avLst/>
          </a:prstGeom>
        </p:spPr>
        <p:txBody>
          <a:bodyPr anchor="b" bIns="45720" lIns="91440" rIns="91440" rtlCol="0" tIns="45720" vert="horz">
            <a:noAutofit/>
          </a:bodyPr>
          <a:lstStyle>
            <a:lvl1pPr algn="l" defTabSz="9144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kern="1200"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b="1" dirty="0" lang="ru-RU" sz="3600">
                <a:ln w="19050">
                  <a:solidFill>
                    <a:srgbClr val="C00000"/>
                  </a:solidFill>
                </a:ln>
                <a:latin charset="0" panose="040B0500000000000000" pitchFamily="81" typeface="B52"/>
              </a:rPr>
              <a:t>Расследование уголовного дела о геноциде белорусского народа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76554" y="1639833"/>
            <a:ext cx="10585176" cy="2585323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>
              <a:lnSpc>
                <a:spcPct val="90000"/>
              </a:lnSpc>
            </a:pPr>
            <a:r>
              <a:rPr dirty="0" lang="ru-RU" smtClean="0" sz="2000">
                <a:latin charset="-52" panose="02090506030505020304" pitchFamily="18" typeface="a_OldTyperNr"/>
              </a:rPr>
              <a:t>Крупные места массовых уничтожений людей:</a:t>
            </a:r>
          </a:p>
          <a:p>
            <a:pPr indent="-342900" marL="342900">
              <a:lnSpc>
                <a:spcPct val="90000"/>
              </a:lnSpc>
              <a:buFontTx/>
              <a:buChar char="-"/>
            </a:pPr>
            <a:r>
              <a:rPr dirty="0" lang="ru-RU" smtClean="0" sz="2000">
                <a:latin charset="-52" panose="02090506030505020304" pitchFamily="18" typeface="a_OldTyperNr"/>
              </a:rPr>
              <a:t>урочище </a:t>
            </a:r>
            <a:r>
              <a:rPr dirty="0" err="1" lang="ru-RU" sz="2000">
                <a:latin charset="-52" panose="02090506030505020304" pitchFamily="18" typeface="a_OldTyperNr"/>
              </a:rPr>
              <a:t>Ивановщина</a:t>
            </a:r>
            <a:r>
              <a:rPr dirty="0" lang="ru-RU" sz="2000">
                <a:latin charset="-52" panose="02090506030505020304" pitchFamily="18" typeface="a_OldTyperNr"/>
              </a:rPr>
              <a:t> </a:t>
            </a:r>
            <a:r>
              <a:rPr dirty="0" err="1" lang="ru-RU" sz="2000">
                <a:latin charset="-52" panose="02090506030505020304" pitchFamily="18" typeface="a_OldTyperNr"/>
              </a:rPr>
              <a:t>Логойского</a:t>
            </a:r>
            <a:r>
              <a:rPr dirty="0" lang="ru-RU" sz="2000">
                <a:latin charset="-52" panose="02090506030505020304" pitchFamily="18" typeface="a_OldTyperNr"/>
              </a:rPr>
              <a:t> </a:t>
            </a:r>
            <a:r>
              <a:rPr dirty="0" lang="ru-RU" smtClean="0" sz="2000">
                <a:latin charset="-52" panose="02090506030505020304" pitchFamily="18" typeface="a_OldTyperNr"/>
              </a:rPr>
              <a:t>района – извлечены останки </a:t>
            </a:r>
            <a:r>
              <a:rPr b="1" dirty="0" lang="ru-RU" smtClean="0" sz="2800">
                <a:latin charset="-52" panose="02090506030505020304" pitchFamily="18" typeface="a_OldTyperNr"/>
              </a:rPr>
              <a:t>1020</a:t>
            </a:r>
            <a:r>
              <a:rPr dirty="0" lang="ru-RU" smtClean="0" sz="2000">
                <a:latin charset="-52" panose="02090506030505020304" pitchFamily="18" typeface="a_OldTyperNr"/>
              </a:rPr>
              <a:t> человек;</a:t>
            </a:r>
          </a:p>
          <a:p>
            <a:pPr indent="-342900" marL="342900">
              <a:lnSpc>
                <a:spcPct val="90000"/>
              </a:lnSpc>
              <a:buFontTx/>
              <a:buChar char="-"/>
            </a:pPr>
            <a:r>
              <a:rPr dirty="0" lang="ru-RU" sz="2000">
                <a:latin charset="-52" panose="02090506030505020304" pitchFamily="18" typeface="a_OldTyperNr"/>
              </a:rPr>
              <a:t>урочище Воробьёвы </a:t>
            </a:r>
            <a:r>
              <a:rPr dirty="0" lang="ru-RU" smtClean="0" sz="2000">
                <a:latin charset="-52" panose="02090506030505020304" pitchFamily="18" typeface="a_OldTyperNr"/>
              </a:rPr>
              <a:t>горы </a:t>
            </a:r>
            <a:r>
              <a:rPr dirty="0" err="1" lang="ru-RU" smtClean="0" sz="2000">
                <a:latin charset="-52" panose="02090506030505020304" pitchFamily="18" typeface="a_OldTyperNr"/>
              </a:rPr>
              <a:t>Городокского</a:t>
            </a:r>
            <a:r>
              <a:rPr dirty="0" lang="ru-RU" smtClean="0" sz="2000">
                <a:latin charset="-52" panose="02090506030505020304" pitchFamily="18" typeface="a_OldTyperNr"/>
              </a:rPr>
              <a:t> района – извлечены останки </a:t>
            </a:r>
            <a:r>
              <a:rPr b="1" dirty="0" lang="ru-RU" smtClean="0" sz="2800">
                <a:latin charset="-52" panose="02090506030505020304" pitchFamily="18" typeface="a_OldTyperNr"/>
              </a:rPr>
              <a:t>16</a:t>
            </a:r>
            <a:r>
              <a:rPr dirty="0" lang="ru-RU" smtClean="0" sz="2000">
                <a:latin charset="-52" panose="02090506030505020304" pitchFamily="18" typeface="a_OldTyperNr"/>
              </a:rPr>
              <a:t> человек;</a:t>
            </a:r>
          </a:p>
          <a:p>
            <a:pPr indent="-342900" marL="342900">
              <a:lnSpc>
                <a:spcPct val="90000"/>
              </a:lnSpc>
              <a:buFontTx/>
              <a:buChar char="-"/>
            </a:pPr>
            <a:r>
              <a:rPr dirty="0" err="1" lang="ru-RU" smtClean="0" sz="2000">
                <a:latin charset="-52" panose="02090506030505020304" pitchFamily="18" typeface="a_OldTyperNr"/>
              </a:rPr>
              <a:t>Бешенковичский</a:t>
            </a:r>
            <a:r>
              <a:rPr dirty="0" lang="ru-RU" smtClean="0" sz="2000">
                <a:latin charset="-52" panose="02090506030505020304" pitchFamily="18" typeface="a_OldTyperNr"/>
              </a:rPr>
              <a:t> район </a:t>
            </a:r>
            <a:r>
              <a:rPr dirty="0" lang="ru-RU" sz="2000">
                <a:latin charset="-52" panose="02090506030505020304" pitchFamily="18" typeface="a_OldTyperNr"/>
              </a:rPr>
              <a:t>– извлечены останки </a:t>
            </a:r>
            <a:r>
              <a:rPr b="1" dirty="0" lang="ru-RU" smtClean="0" sz="2800">
                <a:latin charset="-52" panose="02090506030505020304" pitchFamily="18" typeface="a_OldTyperNr"/>
              </a:rPr>
              <a:t>80</a:t>
            </a:r>
            <a:r>
              <a:rPr dirty="0" lang="ru-RU" smtClean="0" sz="2000">
                <a:latin charset="-52" panose="02090506030505020304" pitchFamily="18" typeface="a_OldTyperNr"/>
              </a:rPr>
              <a:t> </a:t>
            </a:r>
            <a:r>
              <a:rPr dirty="0" lang="ru-RU" sz="2000">
                <a:latin charset="-52" panose="02090506030505020304" pitchFamily="18" typeface="a_OldTyperNr"/>
              </a:rPr>
              <a:t>человек;</a:t>
            </a:r>
            <a:r>
              <a:rPr dirty="0" lang="ru-RU" smtClean="0" sz="2000">
                <a:latin charset="-52" panose="02090506030505020304" pitchFamily="18" typeface="a_OldTyperNr"/>
              </a:rPr>
              <a:t> </a:t>
            </a:r>
          </a:p>
          <a:p>
            <a:pPr indent="-342900" marL="342900">
              <a:lnSpc>
                <a:spcPct val="90000"/>
              </a:lnSpc>
              <a:buFontTx/>
              <a:buChar char="-"/>
            </a:pPr>
            <a:r>
              <a:rPr dirty="0" lang="ru-RU" smtClean="0" sz="2000">
                <a:latin charset="-52" panose="02090506030505020304" pitchFamily="18" typeface="a_OldTyperNr"/>
              </a:rPr>
              <a:t>урочище </a:t>
            </a:r>
            <a:r>
              <a:rPr dirty="0" lang="ru-RU" sz="2000">
                <a:latin charset="-52" panose="02090506030505020304" pitchFamily="18" typeface="a_OldTyperNr"/>
              </a:rPr>
              <a:t>Уручье под </a:t>
            </a:r>
            <a:r>
              <a:rPr dirty="0" err="1" lang="ru-RU" smtClean="0" sz="2000">
                <a:latin charset="-52" panose="02090506030505020304" pitchFamily="18" typeface="a_OldTyperNr"/>
              </a:rPr>
              <a:t>г.Минском</a:t>
            </a:r>
            <a:r>
              <a:rPr dirty="0" lang="ru-RU" smtClean="0" sz="2000">
                <a:latin charset="-52" panose="02090506030505020304" pitchFamily="18" typeface="a_OldTyperNr"/>
              </a:rPr>
              <a:t> (</a:t>
            </a:r>
            <a:r>
              <a:rPr b="1" dirty="0" lang="ru-RU" smtClean="0" sz="2800">
                <a:latin charset="-52" panose="02090506030505020304" pitchFamily="18" typeface="a_OldTyperNr"/>
              </a:rPr>
              <a:t>7</a:t>
            </a:r>
            <a:r>
              <a:rPr dirty="0" lang="ru-RU" smtClean="0" sz="2000">
                <a:latin charset="-52" panose="02090506030505020304" pitchFamily="18" typeface="a_OldTyperNr"/>
              </a:rPr>
              <a:t> мест массового захоронения) – общее число погребенных </a:t>
            </a:r>
            <a:r>
              <a:rPr b="1" dirty="0" lang="ru-RU" smtClean="0" sz="2800">
                <a:latin charset="-52" panose="02090506030505020304" pitchFamily="18" typeface="a_OldTyperNr"/>
              </a:rPr>
              <a:t>38</a:t>
            </a:r>
            <a:r>
              <a:rPr dirty="0" lang="ru-RU" smtClean="0" sz="2000">
                <a:latin charset="-52" panose="02090506030505020304" pitchFamily="18" typeface="a_OldTyperNr"/>
              </a:rPr>
              <a:t> тысяч человек.</a:t>
            </a:r>
            <a:endParaRPr dirty="0" lang="ru-RU" sz="2000">
              <a:latin charset="-52" panose="02090506030505020304" pitchFamily="18" typeface="a_OldTyperNr"/>
            </a:endParaRPr>
          </a:p>
          <a:p>
            <a:pPr indent="-342900" marL="342900">
              <a:lnSpc>
                <a:spcPct val="90000"/>
              </a:lnSpc>
              <a:buFontTx/>
              <a:buChar char="-"/>
            </a:pPr>
            <a:endParaRPr dirty="0" lang="ru-RU" sz="2000">
              <a:latin charset="-52" panose="02090506030505020304" pitchFamily="18" typeface="a_OldTyperNr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0" l="67" r="62" t="76"/>
          <a:stretch/>
        </p:blipFill>
        <p:spPr>
          <a:xfrm>
            <a:off x="1269876" y="3934431"/>
            <a:ext cx="4680520" cy="28174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6460" y="3934431"/>
            <a:ext cx="4680520" cy="2817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19946"/>
      </p:ext>
    </p:extLst>
  </p:cSld>
  <p:clrMapOvr>
    <a:masterClrMapping/>
  </p:clrMapOvr>
  <p:transition spd="slow">
    <p:push dir="u"/>
  </p:transition>
  <p:timing>
    <p:tnLst>
      <p:par>
        <p:cTn dur="indefinite" id="1" nodeType="tmRoot" restart="never"/>
      </p:par>
    </p:tnLst>
  </p:timing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6377" y="3942160"/>
            <a:ext cx="3952665" cy="2720043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>
          <a:xfrm>
            <a:off x="10270876" y="6516982"/>
            <a:ext cx="1143002" cy="276226"/>
          </a:xfrm>
        </p:spPr>
        <p:txBody>
          <a:bodyPr/>
          <a:lstStyle/>
          <a:p>
            <a:pPr rtl="0"/>
            <a:fld id="{25BA54BD-C84D-46CE-8B72-31BFB26ABA43}" type="slidenum">
              <a:rPr lang="ru-RU" smtClean="0">
                <a:solidFill>
                  <a:schemeClr val="tx1"/>
                </a:solidFill>
              </a:rPr>
              <a:t>17</a:t>
            </a:fld>
            <a:endParaRPr dirty="0" lang="ru-RU">
              <a:solidFill>
                <a:schemeClr val="tx1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28183" y="332656"/>
            <a:ext cx="12143085" cy="1020762"/>
          </a:xfrm>
          <a:prstGeom prst="rect">
            <a:avLst/>
          </a:prstGeom>
        </p:spPr>
        <p:txBody>
          <a:bodyPr anchor="b" bIns="45720" lIns="91440" rIns="91440" rtlCol="0" tIns="45720" vert="horz">
            <a:noAutofit/>
          </a:bodyPr>
          <a:lstStyle>
            <a:lvl1pPr algn="l" defTabSz="9144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kern="1200"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b="1" dirty="0" lang="ru-RU" sz="3600">
                <a:ln w="19050">
                  <a:solidFill>
                    <a:srgbClr val="C00000"/>
                  </a:solidFill>
                </a:ln>
                <a:latin charset="0" panose="040B0500000000000000" pitchFamily="81" typeface="B52"/>
              </a:rPr>
              <a:t>Расследование уголовного дела о геноциде белорусского народа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76554" y="1639833"/>
            <a:ext cx="10585176" cy="2308324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>
              <a:lnSpc>
                <a:spcPct val="90000"/>
              </a:lnSpc>
            </a:pPr>
            <a:r>
              <a:rPr dirty="0" lang="ru-RU" sz="2000">
                <a:latin charset="-52" panose="02090506030505020304" pitchFamily="18" typeface="a_OldTyperNr"/>
              </a:rPr>
              <a:t>В геноциде населения Беларуси принимали участие не только немецко-фашистские захватчики, но и их </a:t>
            </a:r>
            <a:r>
              <a:rPr dirty="0" lang="ru-RU" smtClean="0" sz="2000">
                <a:latin charset="-52" panose="02090506030505020304" pitchFamily="18" typeface="a_OldTyperNr"/>
              </a:rPr>
              <a:t>пособники:</a:t>
            </a:r>
          </a:p>
          <a:p>
            <a:pPr indent="-342900" marL="342900">
              <a:lnSpc>
                <a:spcPct val="90000"/>
              </a:lnSpc>
              <a:buFontTx/>
              <a:buChar char="-"/>
            </a:pPr>
            <a:r>
              <a:rPr dirty="0" lang="ru-RU" smtClean="0" sz="2000">
                <a:latin charset="-52" panose="02090506030505020304" pitchFamily="18" typeface="a_OldTyperNr"/>
              </a:rPr>
              <a:t>подразделение </a:t>
            </a:r>
            <a:r>
              <a:rPr dirty="0" lang="ru-RU" sz="2000">
                <a:latin charset="-52" panose="02090506030505020304" pitchFamily="18" typeface="a_OldTyperNr"/>
              </a:rPr>
              <a:t>вспомогательной латышской полиции под командованием Виктора </a:t>
            </a:r>
            <a:r>
              <a:rPr dirty="0" err="1" lang="ru-RU" sz="2000">
                <a:latin charset="-52" panose="02090506030505020304" pitchFamily="18" typeface="a_OldTyperNr"/>
              </a:rPr>
              <a:t>Арайса</a:t>
            </a:r>
            <a:r>
              <a:rPr dirty="0" lang="ru-RU" sz="2000">
                <a:latin charset="-52" panose="02090506030505020304" pitchFamily="18" typeface="a_OldTyperNr"/>
              </a:rPr>
              <a:t> («команда </a:t>
            </a:r>
            <a:r>
              <a:rPr dirty="0" err="1" lang="ru-RU" sz="2000">
                <a:latin charset="-52" panose="02090506030505020304" pitchFamily="18" typeface="a_OldTyperNr"/>
              </a:rPr>
              <a:t>Арайса</a:t>
            </a:r>
            <a:r>
              <a:rPr dirty="0" lang="ru-RU" smtClean="0" sz="2000">
                <a:latin charset="-52" panose="02090506030505020304" pitchFamily="18" typeface="a_OldTyperNr"/>
              </a:rPr>
              <a:t>»);</a:t>
            </a:r>
          </a:p>
          <a:p>
            <a:pPr indent="-342900" marL="342900">
              <a:lnSpc>
                <a:spcPct val="90000"/>
              </a:lnSpc>
              <a:buFontTx/>
              <a:buChar char="-"/>
            </a:pPr>
            <a:r>
              <a:rPr dirty="0" lang="ru-RU" sz="2000">
                <a:latin charset="-52" panose="02090506030505020304" pitchFamily="18" typeface="a_OldTyperNr"/>
              </a:rPr>
              <a:t>2-й литовский вспомогательный полицейский </a:t>
            </a:r>
            <a:r>
              <a:rPr dirty="0" lang="ru-RU" smtClean="0" sz="2000">
                <a:latin charset="-52" panose="02090506030505020304" pitchFamily="18" typeface="a_OldTyperNr"/>
              </a:rPr>
              <a:t>батальон;</a:t>
            </a:r>
          </a:p>
          <a:p>
            <a:pPr indent="-342900" marL="342900">
              <a:lnSpc>
                <a:spcPct val="90000"/>
              </a:lnSpc>
              <a:buFontTx/>
              <a:buChar char="-"/>
            </a:pPr>
            <a:r>
              <a:rPr dirty="0" lang="ru-RU" sz="2000">
                <a:latin charset="-52" panose="02090506030505020304" pitchFamily="18" typeface="a_OldTyperNr"/>
              </a:rPr>
              <a:t>13-й белорусский полицейский батальон при </a:t>
            </a:r>
            <a:r>
              <a:rPr dirty="0" lang="ru-RU" smtClean="0" sz="2000">
                <a:latin charset="-52" panose="02090506030505020304" pitchFamily="18" typeface="a_OldTyperNr"/>
              </a:rPr>
              <a:t>СД;</a:t>
            </a:r>
          </a:p>
          <a:p>
            <a:pPr indent="-342900" marL="342900">
              <a:lnSpc>
                <a:spcPct val="90000"/>
              </a:lnSpc>
              <a:buFontTx/>
              <a:buChar char="-"/>
            </a:pPr>
            <a:r>
              <a:rPr dirty="0" lang="ru-RU" sz="2000">
                <a:latin charset="-52" panose="02090506030505020304" pitchFamily="18" typeface="a_OldTyperNr"/>
              </a:rPr>
              <a:t>Украинские карательные </a:t>
            </a:r>
            <a:r>
              <a:rPr dirty="0" lang="ru-RU" smtClean="0" sz="2000">
                <a:latin charset="-52" panose="02090506030505020304" pitchFamily="18" typeface="a_OldTyperNr"/>
              </a:rPr>
              <a:t>батальоны;</a:t>
            </a:r>
          </a:p>
          <a:p>
            <a:pPr indent="-342900" marL="342900">
              <a:lnSpc>
                <a:spcPct val="90000"/>
              </a:lnSpc>
              <a:buFontTx/>
              <a:buChar char="-"/>
            </a:pPr>
            <a:r>
              <a:rPr dirty="0" lang="ru-RU" sz="2000">
                <a:latin charset="-52" panose="02090506030505020304" pitchFamily="18" typeface="a_OldTyperNr"/>
              </a:rPr>
              <a:t>члены Армии </a:t>
            </a:r>
            <a:r>
              <a:rPr dirty="0" err="1" lang="ru-RU" smtClean="0" sz="2000">
                <a:latin charset="-52" panose="02090506030505020304" pitchFamily="18" typeface="a_OldTyperNr"/>
              </a:rPr>
              <a:t>Крайовой</a:t>
            </a:r>
            <a:r>
              <a:rPr dirty="0" lang="ru-RU" smtClean="0" sz="2000">
                <a:latin charset="-52" panose="02090506030505020304" pitchFamily="18" typeface="a_OldTyperNr"/>
              </a:rPr>
              <a:t> и многие другие.</a:t>
            </a:r>
            <a:endParaRPr dirty="0" lang="ru-RU" sz="2000">
              <a:latin charset="-52" panose="02090506030505020304" pitchFamily="18" typeface="a_OldTyperNr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62" y="3949192"/>
            <a:ext cx="3952664" cy="273093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" r="21"/>
          <a:stretch/>
        </p:blipFill>
        <p:spPr>
          <a:xfrm>
            <a:off x="4109569" y="3948639"/>
            <a:ext cx="3952665" cy="2732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476733"/>
      </p:ext>
    </p:extLst>
  </p:cSld>
  <p:clrMapOvr>
    <a:masterClrMapping/>
  </p:clrMapOvr>
  <p:transition spd="slow">
    <p:push dir="u"/>
  </p:transition>
  <p:timing>
    <p:tnLst>
      <p:par>
        <p:cTn dur="indefinite" id="1" nodeType="tmRoot" restart="never"/>
      </p:par>
    </p:tnLst>
  </p:timing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"/>
          <a:stretch/>
        </p:blipFill>
        <p:spPr>
          <a:xfrm>
            <a:off x="8614692" y="5157192"/>
            <a:ext cx="3656576" cy="1802000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>
          <a:xfrm>
            <a:off x="10126860" y="6436574"/>
            <a:ext cx="1143002" cy="276226"/>
          </a:xfrm>
        </p:spPr>
        <p:txBody>
          <a:bodyPr/>
          <a:lstStyle/>
          <a:p>
            <a:pPr rtl="0"/>
            <a:fld id="{25BA54BD-C84D-46CE-8B72-31BFB26ABA43}" type="slidenum">
              <a:rPr lang="ru-RU" smtClean="0">
                <a:solidFill>
                  <a:schemeClr val="tx1"/>
                </a:solidFill>
              </a:rPr>
              <a:t>18</a:t>
            </a:fld>
            <a:endParaRPr dirty="0" lang="ru-RU">
              <a:solidFill>
                <a:schemeClr val="tx1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28183" y="332656"/>
            <a:ext cx="12143085" cy="1020762"/>
          </a:xfrm>
          <a:prstGeom prst="rect">
            <a:avLst/>
          </a:prstGeom>
        </p:spPr>
        <p:txBody>
          <a:bodyPr anchor="b" bIns="45720" lIns="91440" rIns="91440" rtlCol="0" tIns="45720" vert="horz">
            <a:noAutofit/>
          </a:bodyPr>
          <a:lstStyle>
            <a:lvl1pPr algn="l" defTabSz="9144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kern="1200"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b="1" dirty="0" lang="ru-RU" sz="3600">
                <a:ln w="19050">
                  <a:solidFill>
                    <a:srgbClr val="C00000"/>
                  </a:solidFill>
                </a:ln>
                <a:latin charset="0" panose="040B0500000000000000" pitchFamily="81" typeface="B52"/>
              </a:rPr>
              <a:t>Сохранение памяти о жертвах </a:t>
            </a:r>
            <a:r>
              <a:rPr b="1" dirty="0" lang="ru-RU" smtClean="0" sz="3600">
                <a:ln w="19050">
                  <a:solidFill>
                    <a:srgbClr val="C00000"/>
                  </a:solidFill>
                </a:ln>
                <a:latin charset="0" panose="040B0500000000000000" pitchFamily="81" typeface="B52"/>
              </a:rPr>
              <a:t/>
            </a:r>
            <a:br>
              <a:rPr b="1" dirty="0" lang="ru-RU" smtClean="0" sz="3600">
                <a:ln w="19050">
                  <a:solidFill>
                    <a:srgbClr val="C00000"/>
                  </a:solidFill>
                </a:ln>
                <a:latin charset="0" panose="040B0500000000000000" pitchFamily="81" typeface="B52"/>
              </a:rPr>
            </a:br>
            <a:r>
              <a:rPr b="1" dirty="0" lang="ru-RU" smtClean="0" sz="3600">
                <a:ln w="19050">
                  <a:solidFill>
                    <a:srgbClr val="C00000"/>
                  </a:solidFill>
                </a:ln>
                <a:latin charset="0" panose="040B0500000000000000" pitchFamily="81" typeface="B52"/>
              </a:rPr>
              <a:t>Великой </a:t>
            </a:r>
            <a:r>
              <a:rPr b="1" dirty="0" lang="ru-RU" sz="3600">
                <a:ln w="19050">
                  <a:solidFill>
                    <a:srgbClr val="C00000"/>
                  </a:solidFill>
                </a:ln>
                <a:latin charset="0" panose="040B0500000000000000" pitchFamily="81" typeface="B52"/>
              </a:rPr>
              <a:t>Отечественной войны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61764" y="1628800"/>
            <a:ext cx="11593288" cy="4801314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>
              <a:lnSpc>
                <a:spcPct val="90000"/>
              </a:lnSpc>
            </a:pPr>
            <a:r>
              <a:rPr dirty="0" lang="ru-RU" smtClean="0" sz="2000">
                <a:latin charset="-52" panose="02090506030505020304" pitchFamily="18" typeface="a_OldTyperNr"/>
              </a:rPr>
              <a:t>На </a:t>
            </a:r>
            <a:r>
              <a:rPr dirty="0" lang="ru-RU" sz="2000">
                <a:latin charset="-52" panose="02090506030505020304" pitchFamily="18" typeface="a_OldTyperNr"/>
              </a:rPr>
              <a:t>государственном учете состоит </a:t>
            </a:r>
            <a:r>
              <a:rPr b="1" dirty="0" lang="ru-RU" sz="2800">
                <a:latin charset="-52" panose="02090506030505020304" pitchFamily="18" typeface="a_OldTyperNr"/>
              </a:rPr>
              <a:t>8 331 </a:t>
            </a:r>
            <a:r>
              <a:rPr dirty="0" lang="ru-RU" sz="2000">
                <a:latin charset="-52" panose="02090506030505020304" pitchFamily="18" typeface="a_OldTyperNr"/>
              </a:rPr>
              <a:t>воинское захоронение и захоронение жертв войн, </a:t>
            </a:r>
            <a:r>
              <a:rPr dirty="0" lang="ru-RU" smtClean="0" sz="2000">
                <a:latin charset="-52" panose="02090506030505020304" pitchFamily="18" typeface="a_OldTyperNr"/>
              </a:rPr>
              <a:t/>
            </a:r>
            <a:br>
              <a:rPr dirty="0" lang="ru-RU" smtClean="0" sz="2000">
                <a:latin charset="-52" panose="02090506030505020304" pitchFamily="18" typeface="a_OldTyperNr"/>
              </a:rPr>
            </a:br>
            <a:r>
              <a:rPr dirty="0" lang="ru-RU" smtClean="0" sz="2000">
                <a:latin charset="-52" panose="02090506030505020304" pitchFamily="18" typeface="a_OldTyperNr"/>
              </a:rPr>
              <a:t>в </a:t>
            </a:r>
            <a:r>
              <a:rPr dirty="0" lang="ru-RU" sz="2000">
                <a:latin charset="-52" panose="02090506030505020304" pitchFamily="18" typeface="a_OldTyperNr"/>
              </a:rPr>
              <a:t>том числе </a:t>
            </a:r>
            <a:r>
              <a:rPr b="1" dirty="0" lang="ru-RU" sz="2800">
                <a:latin charset="-52" panose="02090506030505020304" pitchFamily="18" typeface="a_OldTyperNr"/>
              </a:rPr>
              <a:t>1 626 </a:t>
            </a:r>
            <a:r>
              <a:rPr dirty="0" lang="ru-RU" sz="2000">
                <a:latin charset="-52" panose="02090506030505020304" pitchFamily="18" typeface="a_OldTyperNr"/>
              </a:rPr>
              <a:t>захоронений жертв войны (геноцида</a:t>
            </a:r>
            <a:r>
              <a:rPr dirty="0" lang="ru-RU" smtClean="0" sz="2000">
                <a:latin charset="-52" panose="02090506030505020304" pitchFamily="18" typeface="a_OldTyperNr"/>
              </a:rPr>
              <a:t>).</a:t>
            </a:r>
          </a:p>
          <a:p>
            <a:pPr>
              <a:lnSpc>
                <a:spcPct val="90000"/>
              </a:lnSpc>
            </a:pPr>
            <a:r>
              <a:rPr dirty="0" lang="ru-RU" sz="2000">
                <a:latin charset="-52" panose="02090506030505020304" pitchFamily="18" typeface="a_OldTyperNr"/>
              </a:rPr>
              <a:t>В 2022 году на государственный учет поставлено </a:t>
            </a:r>
            <a:r>
              <a:rPr b="1" dirty="0" lang="ru-RU" sz="2800">
                <a:latin charset="-52" panose="02090506030505020304" pitchFamily="18" typeface="a_OldTyperNr"/>
              </a:rPr>
              <a:t>179</a:t>
            </a:r>
            <a:r>
              <a:rPr dirty="0" lang="ru-RU" sz="2000">
                <a:latin charset="-52" panose="02090506030505020304" pitchFamily="18" typeface="a_OldTyperNr"/>
              </a:rPr>
              <a:t> захоронений погибших в ходе войн. </a:t>
            </a:r>
            <a:r>
              <a:rPr dirty="0" lang="ru-RU" smtClean="0" sz="2000">
                <a:latin charset="-52" panose="02090506030505020304" pitchFamily="18" typeface="a_OldTyperNr"/>
              </a:rPr>
              <a:t>Внесены </a:t>
            </a:r>
            <a:r>
              <a:rPr dirty="0" lang="ru-RU" sz="2000">
                <a:latin charset="-52" panose="02090506030505020304" pitchFamily="18" typeface="a_OldTyperNr"/>
              </a:rPr>
              <a:t>в паспорта захоронений сведения о </a:t>
            </a:r>
            <a:r>
              <a:rPr b="1" dirty="0" lang="ru-RU" sz="2800">
                <a:latin charset="-52" panose="02090506030505020304" pitchFamily="18" typeface="a_OldTyperNr"/>
              </a:rPr>
              <a:t>555 509 </a:t>
            </a:r>
            <a:r>
              <a:rPr dirty="0" lang="ru-RU" sz="2000">
                <a:latin charset="-52" panose="02090506030505020304" pitchFamily="18" typeface="a_OldTyperNr"/>
              </a:rPr>
              <a:t>погибших, ранее считавшихся пропавшими без </a:t>
            </a:r>
            <a:r>
              <a:rPr dirty="0" lang="ru-RU" smtClean="0" sz="2000">
                <a:latin charset="-52" panose="02090506030505020304" pitchFamily="18" typeface="a_OldTyperNr"/>
              </a:rPr>
              <a:t>вести.</a:t>
            </a:r>
          </a:p>
          <a:p>
            <a:pPr>
              <a:lnSpc>
                <a:spcPct val="90000"/>
              </a:lnSpc>
            </a:pPr>
            <a:endParaRPr dirty="0" lang="ru-RU" sz="2000">
              <a:latin charset="-52" panose="02090506030505020304" pitchFamily="18" typeface="a_OldTyperNr"/>
            </a:endParaRPr>
          </a:p>
          <a:p>
            <a:pPr>
              <a:lnSpc>
                <a:spcPct val="90000"/>
              </a:lnSpc>
            </a:pPr>
            <a:r>
              <a:rPr dirty="0" lang="ru-RU" smtClean="0" sz="2000">
                <a:latin charset="-52" panose="02090506030505020304" pitchFamily="18" typeface="a_OldTyperNr"/>
              </a:rPr>
              <a:t>В </a:t>
            </a:r>
            <a:r>
              <a:rPr dirty="0" lang="ru-RU" sz="2000">
                <a:latin charset="-52" panose="02090506030505020304" pitchFamily="18" typeface="a_OldTyperNr"/>
              </a:rPr>
              <a:t>Витебской </a:t>
            </a:r>
            <a:r>
              <a:rPr dirty="0" lang="ru-RU" smtClean="0" sz="2000">
                <a:latin charset="-52" panose="02090506030505020304" pitchFamily="18" typeface="a_OldTyperNr"/>
              </a:rPr>
              <a:t>области числится </a:t>
            </a:r>
            <a:r>
              <a:rPr b="1" dirty="0" lang="ru-RU" smtClean="0" sz="2800">
                <a:latin charset="-52" panose="02090506030505020304" pitchFamily="18" typeface="a_OldTyperNr"/>
              </a:rPr>
              <a:t>1 556</a:t>
            </a:r>
            <a:r>
              <a:rPr dirty="0" lang="ru-RU" smtClean="0" sz="2000">
                <a:latin charset="-52" panose="02090506030505020304" pitchFamily="18" typeface="a_OldTyperNr"/>
              </a:rPr>
              <a:t> </a:t>
            </a:r>
            <a:r>
              <a:rPr dirty="0" lang="ru-RU" sz="2000">
                <a:latin charset="-52" panose="02090506030505020304" pitchFamily="18" typeface="a_OldTyperNr"/>
              </a:rPr>
              <a:t>воинских захоронений (погибших – </a:t>
            </a:r>
            <a:r>
              <a:rPr b="1" dirty="0" lang="ru-RU" sz="2800">
                <a:latin charset="-52" panose="02090506030505020304" pitchFamily="18" typeface="a_OldTyperNr"/>
              </a:rPr>
              <a:t>488 917 </a:t>
            </a:r>
            <a:r>
              <a:rPr dirty="0" lang="ru-RU" sz="2000">
                <a:latin charset="-52" panose="02090506030505020304" pitchFamily="18" typeface="a_OldTyperNr"/>
              </a:rPr>
              <a:t>человек: известных – </a:t>
            </a:r>
            <a:r>
              <a:rPr b="1" dirty="0" lang="ru-RU" sz="2800">
                <a:latin charset="-52" panose="02090506030505020304" pitchFamily="18" typeface="a_OldTyperNr"/>
              </a:rPr>
              <a:t>212 851 </a:t>
            </a:r>
            <a:r>
              <a:rPr dirty="0" lang="ru-RU" smtClean="0" sz="2000">
                <a:latin charset="-52" panose="02090506030505020304" pitchFamily="18" typeface="a_OldTyperNr"/>
              </a:rPr>
              <a:t>человек, </a:t>
            </a:r>
            <a:r>
              <a:rPr dirty="0" lang="ru-RU" sz="2000">
                <a:latin charset="-52" panose="02090506030505020304" pitchFamily="18" typeface="a_OldTyperNr"/>
              </a:rPr>
              <a:t>неизвестных </a:t>
            </a:r>
            <a:r>
              <a:rPr dirty="0" lang="ru-RU" smtClean="0" sz="2000">
                <a:latin charset="-52" panose="02090506030505020304" pitchFamily="18" typeface="a_OldTyperNr"/>
              </a:rPr>
              <a:t>– </a:t>
            </a:r>
            <a:r>
              <a:rPr b="1" dirty="0" lang="ru-RU" smtClean="0" sz="2800">
                <a:latin charset="-52" panose="02090506030505020304" pitchFamily="18" typeface="a_OldTyperNr"/>
              </a:rPr>
              <a:t>276 </a:t>
            </a:r>
            <a:r>
              <a:rPr b="1" dirty="0" lang="ru-RU" sz="2800">
                <a:latin charset="-52" panose="02090506030505020304" pitchFamily="18" typeface="a_OldTyperNr"/>
              </a:rPr>
              <a:t>066 </a:t>
            </a:r>
            <a:r>
              <a:rPr dirty="0" lang="ru-RU" smtClean="0" sz="2000">
                <a:latin charset="-52" panose="02090506030505020304" pitchFamily="18" typeface="a_OldTyperNr"/>
              </a:rPr>
              <a:t>человек). </a:t>
            </a:r>
          </a:p>
          <a:p>
            <a:pPr>
              <a:lnSpc>
                <a:spcPct val="90000"/>
              </a:lnSpc>
            </a:pPr>
            <a:r>
              <a:rPr dirty="0" lang="ru-RU" smtClean="0" sz="2000">
                <a:latin charset="-52" panose="02090506030505020304" pitchFamily="18" typeface="a_OldTyperNr"/>
              </a:rPr>
              <a:t>В </a:t>
            </a:r>
            <a:r>
              <a:rPr dirty="0" lang="ru-RU" sz="2000">
                <a:latin charset="-52" panose="02090506030505020304" pitchFamily="18" typeface="a_OldTyperNr"/>
              </a:rPr>
              <a:t>2022 году поставлено на учет </a:t>
            </a:r>
            <a:r>
              <a:rPr b="1" dirty="0" lang="ru-RU" sz="2800">
                <a:latin charset="-52" panose="02090506030505020304" pitchFamily="18" typeface="a_OldTyperNr"/>
              </a:rPr>
              <a:t>21</a:t>
            </a:r>
            <a:r>
              <a:rPr dirty="0" lang="ru-RU" sz="2000">
                <a:latin charset="-52" panose="02090506030505020304" pitchFamily="18" typeface="a_OldTyperNr"/>
              </a:rPr>
              <a:t> воинское захоронение, вновь выявленных  </a:t>
            </a:r>
            <a:r>
              <a:rPr dirty="0" lang="ru-RU" smtClean="0" sz="2000">
                <a:latin charset="-52" panose="02090506030505020304" pitchFamily="18" typeface="a_OldTyperNr"/>
              </a:rPr>
              <a:t/>
            </a:r>
            <a:br>
              <a:rPr dirty="0" lang="ru-RU" smtClean="0" sz="2000">
                <a:latin charset="-52" panose="02090506030505020304" pitchFamily="18" typeface="a_OldTyperNr"/>
              </a:rPr>
            </a:br>
            <a:r>
              <a:rPr b="1" dirty="0" lang="ru-RU" smtClean="0" sz="2800">
                <a:latin charset="-52" panose="02090506030505020304" pitchFamily="18" typeface="a_OldTyperNr"/>
              </a:rPr>
              <a:t>2 </a:t>
            </a:r>
            <a:r>
              <a:rPr b="1" dirty="0" lang="ru-RU" sz="2800">
                <a:latin charset="-52" panose="02090506030505020304" pitchFamily="18" typeface="a_OldTyperNr"/>
              </a:rPr>
              <a:t>294  </a:t>
            </a:r>
            <a:r>
              <a:rPr dirty="0" lang="ru-RU" sz="2000">
                <a:latin charset="-52" panose="02090506030505020304" pitchFamily="18" typeface="a_OldTyperNr"/>
              </a:rPr>
              <a:t>фамилии погибших воинов, увековеченных – </a:t>
            </a:r>
            <a:r>
              <a:rPr b="1" dirty="0" lang="ru-RU" smtClean="0" sz="2800">
                <a:latin charset="-52" panose="02090506030505020304" pitchFamily="18" typeface="a_OldTyperNr"/>
              </a:rPr>
              <a:t>2 605</a:t>
            </a:r>
            <a:r>
              <a:rPr dirty="0" lang="ru-RU" sz="2000">
                <a:latin charset="-52" panose="02090506030505020304" pitchFamily="18" typeface="a_OldTyperNr"/>
              </a:rPr>
              <a:t>, </a:t>
            </a:r>
            <a:r>
              <a:rPr dirty="0" lang="ru-RU" smtClean="0" sz="2000">
                <a:latin charset="-52" panose="02090506030505020304" pitchFamily="18" typeface="a_OldTyperNr"/>
              </a:rPr>
              <a:t/>
            </a:r>
            <a:br>
              <a:rPr dirty="0" lang="ru-RU" smtClean="0" sz="2000">
                <a:latin charset="-52" panose="02090506030505020304" pitchFamily="18" typeface="a_OldTyperNr"/>
              </a:rPr>
            </a:br>
            <a:r>
              <a:rPr b="1" dirty="0" lang="ru-RU" smtClean="0" sz="2800">
                <a:latin charset="-52" panose="02090506030505020304" pitchFamily="18" typeface="a_OldTyperNr"/>
              </a:rPr>
              <a:t>2 910 </a:t>
            </a:r>
            <a:r>
              <a:rPr dirty="0" lang="ru-RU" sz="2000">
                <a:latin charset="-52" panose="02090506030505020304" pitchFamily="18" typeface="a_OldTyperNr"/>
              </a:rPr>
              <a:t>фамилии нанесены в 2022 году на мемориальные плиты, </a:t>
            </a:r>
            <a:r>
              <a:rPr dirty="0" lang="ru-RU" smtClean="0" sz="2000">
                <a:latin charset="-52" panose="02090506030505020304" pitchFamily="18" typeface="a_OldTyperNr"/>
              </a:rPr>
              <a:t/>
            </a:r>
            <a:br>
              <a:rPr dirty="0" lang="ru-RU" smtClean="0" sz="2000">
                <a:latin charset="-52" panose="02090506030505020304" pitchFamily="18" typeface="a_OldTyperNr"/>
              </a:rPr>
            </a:br>
            <a:r>
              <a:rPr dirty="0" lang="ru-RU" smtClean="0" sz="2000">
                <a:latin charset="-52" panose="02090506030505020304" pitchFamily="18" typeface="a_OldTyperNr"/>
              </a:rPr>
              <a:t>всего </a:t>
            </a:r>
            <a:r>
              <a:rPr dirty="0" lang="ru-RU" sz="2000">
                <a:latin charset="-52" panose="02090506030505020304" pitchFamily="18" typeface="a_OldTyperNr"/>
              </a:rPr>
              <a:t>–</a:t>
            </a:r>
            <a:r>
              <a:rPr dirty="0" lang="ru-RU" smtClean="0" sz="2000">
                <a:latin charset="-52" panose="02090506030505020304" pitchFamily="18" typeface="a_OldTyperNr"/>
              </a:rPr>
              <a:t> </a:t>
            </a:r>
            <a:r>
              <a:rPr b="1" dirty="0" lang="ru-RU" sz="2800">
                <a:latin charset="-52" panose="02090506030505020304" pitchFamily="18" typeface="a_OldTyperNr"/>
              </a:rPr>
              <a:t>190</a:t>
            </a:r>
            <a:r>
              <a:rPr dirty="0" lang="ru-RU" sz="2000">
                <a:latin charset="-52" panose="02090506030505020304" pitchFamily="18" typeface="a_OldTyperNr"/>
              </a:rPr>
              <a:t> тыс. фамилий погибших нанесены на мемориальные плиты</a:t>
            </a:r>
            <a:endParaRPr dirty="0" lang="ru-RU" smtClean="0" sz="2000">
              <a:latin charset="-52" panose="02090506030505020304" pitchFamily="18" typeface="a_OldTyperNr"/>
            </a:endParaRPr>
          </a:p>
          <a:p>
            <a:pPr>
              <a:lnSpc>
                <a:spcPct val="90000"/>
              </a:lnSpc>
            </a:pPr>
            <a:r>
              <a:rPr dirty="0" lang="ru-RU" smtClean="0" sz="2000">
                <a:latin charset="-52" panose="02090506030505020304" pitchFamily="18" typeface="a_OldTyperNr"/>
              </a:rPr>
              <a:t> </a:t>
            </a:r>
            <a:endParaRPr dirty="0" lang="ru-RU" sz="2000">
              <a:latin charset="-52" panose="02090506030505020304" pitchFamily="18" typeface="a_OldTyperNr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276" y="-109596"/>
            <a:ext cx="1905266" cy="1905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14749"/>
      </p:ext>
    </p:extLst>
  </p:cSld>
  <p:clrMapOvr>
    <a:masterClrMapping/>
  </p:clrMapOvr>
  <p:transition spd="slow">
    <p:push dir="u"/>
  </p:transition>
  <p:timing>
    <p:tnLst>
      <p:par>
        <p:cTn dur="indefinite" id="1" nodeType="tmRoot" restart="never"/>
      </p:par>
    </p:tnLst>
  </p:timing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8"/>
          <a:stretch/>
        </p:blipFill>
        <p:spPr>
          <a:xfrm>
            <a:off x="8686700" y="5157192"/>
            <a:ext cx="3584568" cy="1802000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>
          <a:xfrm>
            <a:off x="10126860" y="6436574"/>
            <a:ext cx="1143002" cy="276226"/>
          </a:xfrm>
        </p:spPr>
        <p:txBody>
          <a:bodyPr/>
          <a:lstStyle/>
          <a:p>
            <a:pPr rtl="0"/>
            <a:fld id="{25BA54BD-C84D-46CE-8B72-31BFB26ABA43}" type="slidenum">
              <a:rPr lang="ru-RU" smtClean="0">
                <a:solidFill>
                  <a:schemeClr val="tx1"/>
                </a:solidFill>
              </a:rPr>
              <a:t>19</a:t>
            </a:fld>
            <a:endParaRPr dirty="0" lang="ru-RU">
              <a:solidFill>
                <a:schemeClr val="tx1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28183" y="332656"/>
            <a:ext cx="12143085" cy="1020762"/>
          </a:xfrm>
          <a:prstGeom prst="rect">
            <a:avLst/>
          </a:prstGeom>
        </p:spPr>
        <p:txBody>
          <a:bodyPr anchor="b" bIns="45720" lIns="91440" rIns="91440" rtlCol="0" tIns="45720" vert="horz">
            <a:noAutofit/>
          </a:bodyPr>
          <a:lstStyle>
            <a:lvl1pPr algn="l" defTabSz="9144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kern="1200"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b="1" dirty="0" lang="ru-RU" sz="3600">
                <a:ln w="19050">
                  <a:solidFill>
                    <a:srgbClr val="C00000"/>
                  </a:solidFill>
                </a:ln>
                <a:latin charset="0" panose="040B0500000000000000" pitchFamily="81" typeface="B52"/>
              </a:rPr>
              <a:t>Сохранение памяти о жертвах </a:t>
            </a:r>
            <a:r>
              <a:rPr b="1" dirty="0" lang="ru-RU" smtClean="0" sz="3600">
                <a:ln w="19050">
                  <a:solidFill>
                    <a:srgbClr val="C00000"/>
                  </a:solidFill>
                </a:ln>
                <a:latin charset="0" panose="040B0500000000000000" pitchFamily="81" typeface="B52"/>
              </a:rPr>
              <a:t/>
            </a:r>
            <a:br>
              <a:rPr b="1" dirty="0" lang="ru-RU" smtClean="0" sz="3600">
                <a:ln w="19050">
                  <a:solidFill>
                    <a:srgbClr val="C00000"/>
                  </a:solidFill>
                </a:ln>
                <a:latin charset="0" panose="040B0500000000000000" pitchFamily="81" typeface="B52"/>
              </a:rPr>
            </a:br>
            <a:r>
              <a:rPr b="1" dirty="0" lang="ru-RU" smtClean="0" sz="3600">
                <a:ln w="19050">
                  <a:solidFill>
                    <a:srgbClr val="C00000"/>
                  </a:solidFill>
                </a:ln>
                <a:latin charset="0" panose="040B0500000000000000" pitchFamily="81" typeface="B52"/>
              </a:rPr>
              <a:t>Великой </a:t>
            </a:r>
            <a:r>
              <a:rPr b="1" dirty="0" lang="ru-RU" sz="3600">
                <a:ln w="19050">
                  <a:solidFill>
                    <a:srgbClr val="C00000"/>
                  </a:solidFill>
                </a:ln>
                <a:latin charset="0" panose="040B0500000000000000" pitchFamily="81" typeface="B52"/>
              </a:rPr>
              <a:t>Отечественной войны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61764" y="1795670"/>
            <a:ext cx="11711037" cy="419191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>
              <a:lnSpc>
                <a:spcPct val="90000"/>
              </a:lnSpc>
            </a:pPr>
            <a:r>
              <a:rPr dirty="0" lang="ru-RU" smtClean="0" sz="2000">
                <a:latin charset="-52" panose="02090506030505020304" pitchFamily="18" typeface="a_OldTyperNr"/>
              </a:rPr>
              <a:t>Специализированные </a:t>
            </a:r>
            <a:r>
              <a:rPr dirty="0" lang="ru-RU" sz="2000">
                <a:latin charset="-52" panose="02090506030505020304" pitchFamily="18" typeface="a_OldTyperNr"/>
              </a:rPr>
              <a:t>поисковые подразделения 52-го отдельного специализированного поискового батальона провели полевые поисковые работы на </a:t>
            </a:r>
            <a:r>
              <a:rPr b="1" dirty="0" lang="ru-RU" sz="2800">
                <a:latin charset="-52" panose="02090506030505020304" pitchFamily="18" typeface="a_OldTyperNr"/>
              </a:rPr>
              <a:t>105</a:t>
            </a:r>
            <a:r>
              <a:rPr dirty="0" lang="ru-RU" sz="2000">
                <a:latin charset="-52" panose="02090506030505020304" pitchFamily="18" typeface="a_OldTyperNr"/>
              </a:rPr>
              <a:t> поисковых </a:t>
            </a:r>
            <a:r>
              <a:rPr dirty="0" lang="ru-RU" smtClean="0" sz="2000">
                <a:latin charset="-52" panose="02090506030505020304" pitchFamily="18" typeface="a_OldTyperNr"/>
              </a:rPr>
              <a:t>объектах. </a:t>
            </a:r>
            <a:br>
              <a:rPr dirty="0" lang="ru-RU" smtClean="0" sz="2000">
                <a:latin charset="-52" panose="02090506030505020304" pitchFamily="18" typeface="a_OldTyperNr"/>
              </a:rPr>
            </a:br>
            <a:r>
              <a:rPr dirty="0" lang="ru-RU" smtClean="0" sz="2000">
                <a:latin charset="-52" panose="02090506030505020304" pitchFamily="18" typeface="a_OldTyperNr"/>
              </a:rPr>
              <a:t>В </a:t>
            </a:r>
            <a:r>
              <a:rPr dirty="0" lang="ru-RU" sz="2000">
                <a:latin charset="-52" panose="02090506030505020304" pitchFamily="18" typeface="a_OldTyperNr"/>
              </a:rPr>
              <a:t>ходе проведения полевых поисковых работ обнаружено </a:t>
            </a:r>
            <a:r>
              <a:rPr b="1" dirty="0" lang="ru-RU" sz="2800">
                <a:latin charset="-52" panose="02090506030505020304" pitchFamily="18" typeface="a_OldTyperNr"/>
              </a:rPr>
              <a:t>86</a:t>
            </a:r>
            <a:r>
              <a:rPr dirty="0" lang="ru-RU" sz="2000">
                <a:latin charset="-52" panose="02090506030505020304" pitchFamily="18" typeface="a_OldTyperNr"/>
              </a:rPr>
              <a:t> неучтенных захоронений погибших в ходе войн</a:t>
            </a:r>
            <a:r>
              <a:rPr dirty="0" lang="ru-RU" smtClean="0" sz="2000">
                <a:latin charset="-52" panose="02090506030505020304" pitchFamily="18" typeface="a_OldTyperNr"/>
              </a:rPr>
              <a:t>. При </a:t>
            </a:r>
            <a:r>
              <a:rPr dirty="0" lang="ru-RU" sz="2000">
                <a:latin charset="-52" panose="02090506030505020304" pitchFamily="18" typeface="a_OldTyperNr"/>
              </a:rPr>
              <a:t>этом были обнаружены и извлечены останки </a:t>
            </a:r>
            <a:r>
              <a:rPr b="1" dirty="0" lang="ru-RU" sz="2800">
                <a:latin charset="-52" panose="02090506030505020304" pitchFamily="18" typeface="a_OldTyperNr"/>
              </a:rPr>
              <a:t>2 963 </a:t>
            </a:r>
            <a:r>
              <a:rPr dirty="0" lang="ru-RU" smtClean="0" sz="2000">
                <a:latin charset="-52" panose="02090506030505020304" pitchFamily="18" typeface="a_OldTyperNr"/>
              </a:rPr>
              <a:t>погибших.</a:t>
            </a:r>
          </a:p>
          <a:p>
            <a:pPr>
              <a:lnSpc>
                <a:spcPct val="90000"/>
              </a:lnSpc>
            </a:pPr>
            <a:endParaRPr dirty="0" lang="ru-RU" sz="2000">
              <a:latin charset="-52" panose="02090506030505020304" pitchFamily="18" typeface="a_OldTyperNr"/>
            </a:endParaRPr>
          </a:p>
          <a:p>
            <a:pPr>
              <a:lnSpc>
                <a:spcPct val="90000"/>
              </a:lnSpc>
            </a:pPr>
            <a:r>
              <a:rPr dirty="0" lang="ru-RU" smtClean="0" sz="2000">
                <a:latin charset="-52" panose="02090506030505020304" pitchFamily="18" typeface="a_OldTyperNr"/>
              </a:rPr>
              <a:t>В Витебской области поисковые работы проведены на </a:t>
            </a:r>
            <a:r>
              <a:rPr b="1" dirty="0" lang="ru-RU" smtClean="0" sz="2800">
                <a:latin charset="-52" panose="02090506030505020304" pitchFamily="18" typeface="a_OldTyperNr"/>
              </a:rPr>
              <a:t>9</a:t>
            </a:r>
            <a:r>
              <a:rPr dirty="0" lang="ru-RU" smtClean="0" sz="2000">
                <a:latin charset="-52" panose="02090506030505020304" pitchFamily="18" typeface="a_OldTyperNr"/>
              </a:rPr>
              <a:t> объектах, извлечено </a:t>
            </a:r>
            <a:r>
              <a:rPr b="1" dirty="0" lang="ru-RU" smtClean="0" sz="2800">
                <a:latin charset="-52" panose="02090506030505020304" pitchFamily="18" typeface="a_OldTyperNr"/>
              </a:rPr>
              <a:t>547</a:t>
            </a:r>
            <a:r>
              <a:rPr dirty="0" lang="ru-RU" smtClean="0" sz="2000">
                <a:latin charset="-52" panose="02090506030505020304" pitchFamily="18" typeface="a_OldTyperNr"/>
              </a:rPr>
              <a:t> останков.</a:t>
            </a:r>
          </a:p>
          <a:p>
            <a:pPr>
              <a:lnSpc>
                <a:spcPct val="90000"/>
              </a:lnSpc>
            </a:pPr>
            <a:r>
              <a:rPr dirty="0" lang="ru-RU" sz="2000">
                <a:latin charset="-52" panose="02090506030505020304" pitchFamily="18" typeface="a_OldTyperNr"/>
              </a:rPr>
              <a:t>В течение года перезахоронено </a:t>
            </a:r>
            <a:r>
              <a:rPr b="1" dirty="0" lang="ru-RU" sz="2800">
                <a:latin charset="-52" panose="02090506030505020304" pitchFamily="18" typeface="a_OldTyperNr"/>
              </a:rPr>
              <a:t>562</a:t>
            </a:r>
            <a:r>
              <a:rPr dirty="0" lang="ru-RU" sz="2000">
                <a:latin charset="-52" panose="02090506030505020304" pitchFamily="18" typeface="a_OldTyperNr"/>
              </a:rPr>
              <a:t> останков (</a:t>
            </a:r>
            <a:r>
              <a:rPr b="1" dirty="0" lang="ru-RU" smtClean="0" sz="2800">
                <a:latin charset="-52" panose="02090506030505020304" pitchFamily="18" typeface="a_OldTyperNr"/>
              </a:rPr>
              <a:t>193</a:t>
            </a:r>
            <a:r>
              <a:rPr dirty="0" lang="ru-RU" smtClean="0" sz="2000">
                <a:latin charset="-52" panose="02090506030505020304" pitchFamily="18" typeface="a_OldTyperNr"/>
              </a:rPr>
              <a:t> – известных </a:t>
            </a:r>
            <a:r>
              <a:rPr dirty="0" lang="ru-RU" sz="2000">
                <a:latin charset="-52" panose="02090506030505020304" pitchFamily="18" typeface="a_OldTyperNr"/>
              </a:rPr>
              <a:t>военнослужащих РККА, </a:t>
            </a:r>
            <a:r>
              <a:rPr dirty="0" lang="ru-RU" smtClean="0" sz="2000">
                <a:latin charset="-52" panose="02090506030505020304" pitchFamily="18" typeface="a_OldTyperNr"/>
              </a:rPr>
              <a:t/>
            </a:r>
            <a:br>
              <a:rPr dirty="0" lang="ru-RU" smtClean="0" sz="2000">
                <a:latin charset="-52" panose="02090506030505020304" pitchFamily="18" typeface="a_OldTyperNr"/>
              </a:rPr>
            </a:br>
            <a:r>
              <a:rPr b="1" dirty="0" lang="ru-RU" smtClean="0" sz="2800">
                <a:latin charset="-52" panose="02090506030505020304" pitchFamily="18" typeface="a_OldTyperNr"/>
              </a:rPr>
              <a:t>269</a:t>
            </a:r>
            <a:r>
              <a:rPr dirty="0" lang="ru-RU" smtClean="0" sz="2000">
                <a:latin charset="-52" panose="02090506030505020304" pitchFamily="18" typeface="a_OldTyperNr"/>
              </a:rPr>
              <a:t> </a:t>
            </a:r>
            <a:r>
              <a:rPr dirty="0" lang="ru-RU" sz="2000">
                <a:latin charset="-52" panose="02090506030505020304" pitchFamily="18" typeface="a_OldTyperNr"/>
              </a:rPr>
              <a:t>– неизвестных военнослужащих </a:t>
            </a:r>
            <a:r>
              <a:rPr dirty="0" lang="ru-RU" smtClean="0" sz="2000">
                <a:latin charset="-52" panose="02090506030505020304" pitchFamily="18" typeface="a_OldTyperNr"/>
              </a:rPr>
              <a:t>РККА, </a:t>
            </a:r>
            <a:r>
              <a:rPr dirty="0" lang="ru-RU" sz="2000">
                <a:latin charset="-52" panose="02090506030505020304" pitchFamily="18" typeface="a_OldTyperNr"/>
              </a:rPr>
              <a:t>жертв войны </a:t>
            </a:r>
            <a:r>
              <a:rPr dirty="0" lang="ru-RU" smtClean="0" sz="2000">
                <a:latin charset="-52" panose="02090506030505020304" pitchFamily="18" typeface="a_OldTyperNr"/>
              </a:rPr>
              <a:t>– </a:t>
            </a:r>
            <a:r>
              <a:rPr b="1" dirty="0" lang="ru-RU" smtClean="0" sz="2800">
                <a:latin charset="-52" panose="02090506030505020304" pitchFamily="18" typeface="a_OldTyperNr"/>
              </a:rPr>
              <a:t>81</a:t>
            </a:r>
            <a:r>
              <a:rPr dirty="0" lang="ru-RU" smtClean="0" sz="2000">
                <a:latin charset="-52" panose="02090506030505020304" pitchFamily="18" typeface="a_OldTyperNr"/>
              </a:rPr>
              <a:t>.</a:t>
            </a:r>
          </a:p>
          <a:p>
            <a:pPr>
              <a:lnSpc>
                <a:spcPct val="90000"/>
              </a:lnSpc>
            </a:pPr>
            <a:endParaRPr dirty="0" lang="ru-RU" sz="2000">
              <a:latin charset="-52" panose="02090506030505020304" pitchFamily="18" typeface="a_OldTyperNr"/>
            </a:endParaRPr>
          </a:p>
          <a:p>
            <a:pPr>
              <a:lnSpc>
                <a:spcPct val="90000"/>
              </a:lnSpc>
            </a:pPr>
            <a:r>
              <a:rPr dirty="0" lang="ru-RU" sz="2000">
                <a:latin charset="-52" panose="02090506030505020304" pitchFamily="18" typeface="a_OldTyperNr"/>
              </a:rPr>
              <a:t>По состоянию на 1 января 2023 г. установлены и внесены в автоматизированный банк данных «Книга Памяти Республики Беларусь» (www.mil.by/</a:t>
            </a:r>
            <a:r>
              <a:rPr dirty="0" err="1" lang="ru-RU" sz="2000">
                <a:latin charset="-52" panose="02090506030505020304" pitchFamily="18" typeface="a_OldTyperNr"/>
              </a:rPr>
              <a:t>base</a:t>
            </a:r>
            <a:r>
              <a:rPr dirty="0" lang="ru-RU" sz="2000">
                <a:latin charset="-52" panose="02090506030505020304" pitchFamily="18" typeface="a_OldTyperNr"/>
              </a:rPr>
              <a:t>/) сведения о </a:t>
            </a:r>
            <a:r>
              <a:rPr b="1" dirty="0" lang="ru-RU" sz="2800">
                <a:latin charset="-52" panose="02090506030505020304" pitchFamily="18" typeface="a_OldTyperNr"/>
              </a:rPr>
              <a:t>345 002 </a:t>
            </a:r>
            <a:r>
              <a:rPr dirty="0" lang="ru-RU" sz="2000">
                <a:latin charset="-52" panose="02090506030505020304" pitchFamily="18" typeface="a_OldTyperNr"/>
              </a:rPr>
              <a:t>погибших.</a:t>
            </a:r>
          </a:p>
          <a:p>
            <a:pPr>
              <a:lnSpc>
                <a:spcPct val="90000"/>
              </a:lnSpc>
            </a:pPr>
            <a:endParaRPr dirty="0" lang="ru-RU" sz="2000">
              <a:latin charset="-52" panose="02090506030505020304" pitchFamily="18" typeface="a_OldTyperNr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276" y="-109596"/>
            <a:ext cx="1905266" cy="1905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165562"/>
      </p:ext>
    </p:extLst>
  </p:cSld>
  <p:clrMapOvr>
    <a:masterClrMapping/>
  </p:clrMapOvr>
  <p:transition spd="slow">
    <p:push dir="u"/>
  </p:transition>
  <p:timing>
    <p:tnLst>
      <p:par>
        <p:cTn dur="indefinite" id="1" nodeType="tmRoot" restart="never"/>
      </p:par>
    </p:tnLst>
  </p:timing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1341884" y="332656"/>
            <a:ext cx="10116616" cy="1020762"/>
          </a:xfrm>
        </p:spPr>
        <p:txBody>
          <a:bodyPr rtlCol="0">
            <a:noAutofit/>
          </a:bodyPr>
          <a:lstStyle/>
          <a:p>
            <a:pPr algn="ctr" rtl="0"/>
            <a:r>
              <a:rPr b="1" dirty="0" lang="ru-RU" sz="5000">
                <a:ln w="19050">
                  <a:solidFill>
                    <a:srgbClr val="C00000"/>
                  </a:solidFill>
                </a:ln>
                <a:latin charset="0" panose="040B0500000000000000" pitchFamily="81" typeface="B52"/>
              </a:rPr>
              <a:t>Великая Отечественная война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" r="1"/>
          <a:stretch/>
        </p:blipFill>
        <p:spPr>
          <a:xfrm>
            <a:off x="333772" y="2174645"/>
            <a:ext cx="4804180" cy="38164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30316" y="1645273"/>
            <a:ext cx="6480720" cy="5244513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just">
              <a:lnSpc>
                <a:spcPct val="90000"/>
              </a:lnSpc>
            </a:pPr>
            <a:r>
              <a:rPr b="1" dirty="0" lang="ru-RU" sz="2400">
                <a:latin charset="-52" panose="02090506030505020304" pitchFamily="18" typeface="a_OldTyperNr"/>
              </a:rPr>
              <a:t>«И пока в странах, которые Советская армия освобождала от фашизма, рушат могилы наших дедов и прадедов – здесь, </a:t>
            </a:r>
            <a:r>
              <a:rPr b="1" dirty="0" lang="ru-RU" smtClean="0" sz="2400">
                <a:latin charset="-52" panose="02090506030505020304" pitchFamily="18" typeface="a_OldTyperNr"/>
              </a:rPr>
              <a:t/>
            </a:r>
            <a:br>
              <a:rPr b="1" dirty="0" lang="ru-RU" smtClean="0" sz="2400">
                <a:latin charset="-52" panose="02090506030505020304" pitchFamily="18" typeface="a_OldTyperNr"/>
              </a:rPr>
            </a:br>
            <a:r>
              <a:rPr b="1" dirty="0" lang="ru-RU" smtClean="0" sz="2400">
                <a:latin charset="-52" panose="02090506030505020304" pitchFamily="18" typeface="a_OldTyperNr"/>
              </a:rPr>
              <a:t>на </a:t>
            </a:r>
            <a:r>
              <a:rPr b="1" dirty="0" lang="ru-RU" sz="2400">
                <a:latin charset="-52" panose="02090506030505020304" pitchFamily="18" typeface="a_OldTyperNr"/>
              </a:rPr>
              <a:t>белорусской земле, мы будем строить новую Беларусь. Поднимать архивы </a:t>
            </a:r>
            <a:r>
              <a:rPr b="1" dirty="0" lang="ru-RU" smtClean="0" sz="2400">
                <a:latin charset="-52" panose="02090506030505020304" pitchFamily="18" typeface="a_OldTyperNr"/>
              </a:rPr>
              <a:t/>
            </a:r>
            <a:br>
              <a:rPr b="1" dirty="0" lang="ru-RU" smtClean="0" sz="2400">
                <a:latin charset="-52" panose="02090506030505020304" pitchFamily="18" typeface="a_OldTyperNr"/>
              </a:rPr>
            </a:br>
            <a:r>
              <a:rPr b="1" dirty="0" lang="ru-RU" smtClean="0" sz="2400">
                <a:latin charset="-52" panose="02090506030505020304" pitchFamily="18" typeface="a_OldTyperNr"/>
              </a:rPr>
              <a:t>и </a:t>
            </a:r>
            <a:r>
              <a:rPr b="1" dirty="0" lang="ru-RU" sz="2400">
                <a:latin charset="-52" panose="02090506030505020304" pitchFamily="18" typeface="a_OldTyperNr"/>
              </a:rPr>
              <a:t>восстанавливать историю каждого воина, каждой невинной мирной жертвы. </a:t>
            </a:r>
            <a:r>
              <a:rPr b="1" dirty="0" lang="ru-RU" smtClean="0" sz="2400">
                <a:latin charset="-52" panose="02090506030505020304" pitchFamily="18" typeface="a_OldTyperNr"/>
              </a:rPr>
              <a:t/>
            </a:r>
            <a:br>
              <a:rPr b="1" dirty="0" lang="ru-RU" smtClean="0" sz="2400">
                <a:latin charset="-52" panose="02090506030505020304" pitchFamily="18" typeface="a_OldTyperNr"/>
              </a:rPr>
            </a:br>
            <a:r>
              <a:rPr b="1" dirty="0" lang="ru-RU" smtClean="0" sz="2400">
                <a:latin charset="-52" panose="02090506030505020304" pitchFamily="18" typeface="a_OldTyperNr"/>
              </a:rPr>
              <a:t>Это </a:t>
            </a:r>
            <a:r>
              <a:rPr b="1" dirty="0" lang="ru-RU" sz="2400">
                <a:latin charset="-52" panose="02090506030505020304" pitchFamily="18" typeface="a_OldTyperNr"/>
              </a:rPr>
              <a:t>очень болезненные для нас воспоминания. До сих пор они были нашей тихой скорбной памятью. Теперь станут набатом… чтобы весь мир понял, что будет с этим миром, если современный нацизм перерастет в фашизм</a:t>
            </a:r>
            <a:r>
              <a:rPr b="1" dirty="0" lang="ru-RU" smtClean="0" sz="2400">
                <a:latin charset="-52" panose="02090506030505020304" pitchFamily="18" typeface="a_OldTyperNr"/>
              </a:rPr>
              <a:t>»</a:t>
            </a:r>
          </a:p>
          <a:p>
            <a:pPr algn="just">
              <a:lnSpc>
                <a:spcPct val="90000"/>
              </a:lnSpc>
            </a:pPr>
            <a:endParaRPr b="1" dirty="0" lang="ru-RU" sz="2400">
              <a:latin charset="-52" panose="02090506030505020304" pitchFamily="18" typeface="a_OldTyperNr"/>
            </a:endParaRPr>
          </a:p>
          <a:p>
            <a:pPr algn="r">
              <a:lnSpc>
                <a:spcPct val="90000"/>
              </a:lnSpc>
            </a:pPr>
            <a:r>
              <a:rPr dirty="0" i="1" lang="ru-RU">
                <a:latin charset="-52" panose="02090506030505020304" pitchFamily="18" typeface="a_OldTyperNr"/>
              </a:rPr>
              <a:t>из выступления Главы государства на торжественном собрании ко Дню Независимости Беларуси 2 июля 2022 г.</a:t>
            </a:r>
            <a:endParaRPr b="1" dirty="0" lang="ru-RU" sz="2400">
              <a:latin charset="-52" panose="02090506030505020304" pitchFamily="18" typeface="a_OldTyperNr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pPr rtl="0"/>
            <a:fld id="{25BA54BD-C84D-46CE-8B72-31BFB26ABA43}" type="slidenum">
              <a:rPr lang="ru-RU" smtClean="0"/>
              <a:t>2</a:t>
            </a:fld>
            <a:endParaRPr dirty="0" lang="ru-RU"/>
          </a:p>
        </p:txBody>
      </p:sp>
    </p:spTree>
    <p:extLst>
      <p:ext uri="{BB962C8B-B14F-4D97-AF65-F5344CB8AC3E}">
        <p14:creationId xmlns:p14="http://schemas.microsoft.com/office/powerpoint/2010/main" val="2128536031"/>
      </p:ext>
    </p:extLst>
  </p:cSld>
  <p:clrMapOvr>
    <a:masterClrMapping/>
  </p:clrMapOvr>
  <p:transition spd="slow">
    <p:push dir="u"/>
  </p:transition>
  <p:timing>
    <p:tnLst>
      <p:par>
        <p:cTn dur="indefinite" id="1" nodeType="tmRoot" restart="never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0126860" y="6436574"/>
            <a:ext cx="1143002" cy="276226"/>
          </a:xfrm>
        </p:spPr>
        <p:txBody>
          <a:bodyPr/>
          <a:lstStyle/>
          <a:p>
            <a:pPr rtl="0"/>
            <a:fld id="{25BA54BD-C84D-46CE-8B72-31BFB26ABA43}" type="slidenum">
              <a:rPr lang="ru-RU" smtClean="0">
                <a:solidFill>
                  <a:schemeClr val="tx1"/>
                </a:solidFill>
              </a:rPr>
              <a:t>20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28183" y="332656"/>
            <a:ext cx="12143085" cy="1020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ln w="19050">
                  <a:solidFill>
                    <a:srgbClr val="C00000"/>
                  </a:solidFill>
                </a:ln>
                <a:latin typeface="B52" panose="040B0500000000000000" pitchFamily="81" charset="0"/>
              </a:rPr>
              <a:t>Сохранение памяти о жертвах </a:t>
            </a:r>
            <a:r>
              <a:rPr lang="ru-RU" sz="3600" b="1" dirty="0" smtClean="0">
                <a:ln w="19050">
                  <a:solidFill>
                    <a:srgbClr val="C00000"/>
                  </a:solidFill>
                </a:ln>
                <a:latin typeface="B52" panose="040B0500000000000000" pitchFamily="81" charset="0"/>
              </a:rPr>
              <a:t/>
            </a:r>
            <a:br>
              <a:rPr lang="ru-RU" sz="3600" b="1" dirty="0" smtClean="0">
                <a:ln w="19050">
                  <a:solidFill>
                    <a:srgbClr val="C00000"/>
                  </a:solidFill>
                </a:ln>
                <a:latin typeface="B52" panose="040B0500000000000000" pitchFamily="81" charset="0"/>
              </a:rPr>
            </a:br>
            <a:r>
              <a:rPr lang="ru-RU" sz="3600" b="1" dirty="0" smtClean="0">
                <a:ln w="19050">
                  <a:solidFill>
                    <a:srgbClr val="C00000"/>
                  </a:solidFill>
                </a:ln>
                <a:latin typeface="B52" panose="040B0500000000000000" pitchFamily="81" charset="0"/>
              </a:rPr>
              <a:t>Великой </a:t>
            </a:r>
            <a:r>
              <a:rPr lang="ru-RU" sz="3600" b="1" dirty="0">
                <a:ln w="19050">
                  <a:solidFill>
                    <a:srgbClr val="C00000"/>
                  </a:solidFill>
                </a:ln>
                <a:latin typeface="B52" panose="040B0500000000000000" pitchFamily="81" charset="0"/>
              </a:rPr>
              <a:t>Отечественной войны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61764" y="1795670"/>
            <a:ext cx="11711037" cy="1975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2000" dirty="0" smtClean="0">
                <a:latin typeface="a_OldTyperNr" panose="02090506030505020304" pitchFamily="18" charset="-52"/>
              </a:rPr>
              <a:t>В </a:t>
            </a:r>
            <a:r>
              <a:rPr lang="ru-RU" sz="2000" dirty="0">
                <a:latin typeface="a_OldTyperNr" panose="02090506030505020304" pitchFamily="18" charset="-52"/>
              </a:rPr>
              <a:t>музеях Беларуси проводятся культурно-образовательные мероприятия на </a:t>
            </a:r>
            <a:r>
              <a:rPr lang="ru-RU" sz="2000" dirty="0" smtClean="0">
                <a:latin typeface="a_OldTyperNr" panose="02090506030505020304" pitchFamily="18" charset="-52"/>
              </a:rPr>
              <a:t>тему: </a:t>
            </a:r>
            <a:br>
              <a:rPr lang="ru-RU" sz="2000" dirty="0" smtClean="0">
                <a:latin typeface="a_OldTyperNr" panose="02090506030505020304" pitchFamily="18" charset="-52"/>
              </a:rPr>
            </a:br>
            <a:r>
              <a:rPr lang="ru-RU" sz="2000" dirty="0" smtClean="0">
                <a:latin typeface="a_OldTyperNr" panose="02090506030505020304" pitchFamily="18" charset="-52"/>
              </a:rPr>
              <a:t>«</a:t>
            </a:r>
            <a:r>
              <a:rPr lang="ru-RU" sz="2000" dirty="0">
                <a:latin typeface="a_OldTyperNr" panose="02090506030505020304" pitchFamily="18" charset="-52"/>
              </a:rPr>
              <a:t>Геноцид белорусского народа в годы Великой Отечественной войны и послевоенный период</a:t>
            </a:r>
            <a:r>
              <a:rPr lang="ru-RU" sz="2000" dirty="0" smtClean="0">
                <a:latin typeface="a_OldTyperNr" panose="02090506030505020304" pitchFamily="18" charset="-52"/>
              </a:rPr>
              <a:t>»</a:t>
            </a:r>
          </a:p>
          <a:p>
            <a:pPr>
              <a:lnSpc>
                <a:spcPct val="90000"/>
              </a:lnSpc>
            </a:pPr>
            <a:endParaRPr lang="ru-RU" sz="2000" dirty="0">
              <a:latin typeface="a_OldTyperNr" panose="02090506030505020304" pitchFamily="18" charset="-52"/>
            </a:endParaRPr>
          </a:p>
          <a:p>
            <a:pPr>
              <a:lnSpc>
                <a:spcPct val="90000"/>
              </a:lnSpc>
            </a:pPr>
            <a:r>
              <a:rPr lang="ru-RU" sz="2000" dirty="0" smtClean="0">
                <a:latin typeface="a_OldTyperNr" panose="02090506030505020304" pitchFamily="18" charset="-52"/>
              </a:rPr>
              <a:t>В </a:t>
            </a:r>
            <a:r>
              <a:rPr lang="ru-RU" sz="2000" dirty="0">
                <a:latin typeface="a_OldTyperNr" panose="02090506030505020304" pitchFamily="18" charset="-52"/>
              </a:rPr>
              <a:t>2022 году в музейных учреждениях создано </a:t>
            </a:r>
            <a:r>
              <a:rPr lang="ru-RU" sz="2800" b="1" dirty="0">
                <a:latin typeface="a_OldTyperNr" panose="02090506030505020304" pitchFamily="18" charset="-52"/>
              </a:rPr>
              <a:t>315</a:t>
            </a:r>
            <a:r>
              <a:rPr lang="ru-RU" sz="2000" dirty="0">
                <a:latin typeface="a_OldTyperNr" panose="02090506030505020304" pitchFamily="18" charset="-52"/>
              </a:rPr>
              <a:t> экспозиций (</a:t>
            </a:r>
            <a:r>
              <a:rPr lang="ru-RU" sz="2800" b="1" dirty="0">
                <a:latin typeface="a_OldTyperNr" panose="02090506030505020304" pitchFamily="18" charset="-52"/>
              </a:rPr>
              <a:t>215</a:t>
            </a:r>
            <a:r>
              <a:rPr lang="ru-RU" sz="2000" dirty="0">
                <a:latin typeface="a_OldTyperNr" panose="02090506030505020304" pitchFamily="18" charset="-52"/>
              </a:rPr>
              <a:t> – временных, </a:t>
            </a:r>
            <a:r>
              <a:rPr lang="ru-RU" sz="2000" dirty="0" smtClean="0">
                <a:latin typeface="a_OldTyperNr" panose="02090506030505020304" pitchFamily="18" charset="-52"/>
              </a:rPr>
              <a:t/>
            </a:r>
            <a:br>
              <a:rPr lang="ru-RU" sz="2000" dirty="0" smtClean="0">
                <a:latin typeface="a_OldTyperNr" panose="02090506030505020304" pitchFamily="18" charset="-52"/>
              </a:rPr>
            </a:br>
            <a:r>
              <a:rPr lang="ru-RU" sz="2800" b="1" dirty="0" smtClean="0">
                <a:latin typeface="a_OldTyperNr" panose="02090506030505020304" pitchFamily="18" charset="-52"/>
              </a:rPr>
              <a:t>100</a:t>
            </a:r>
            <a:r>
              <a:rPr lang="ru-RU" sz="2000" dirty="0" smtClean="0">
                <a:latin typeface="a_OldTyperNr" panose="02090506030505020304" pitchFamily="18" charset="-52"/>
              </a:rPr>
              <a:t> </a:t>
            </a:r>
            <a:r>
              <a:rPr lang="ru-RU" sz="2000" dirty="0">
                <a:latin typeface="a_OldTyperNr" panose="02090506030505020304" pitchFamily="18" charset="-52"/>
              </a:rPr>
              <a:t>– постоянных). В учреждениях образования организовано более </a:t>
            </a:r>
            <a:r>
              <a:rPr lang="ru-RU" sz="2800" b="1" dirty="0">
                <a:latin typeface="a_OldTyperNr" panose="02090506030505020304" pitchFamily="18" charset="-52"/>
              </a:rPr>
              <a:t>3,5</a:t>
            </a:r>
            <a:r>
              <a:rPr lang="ru-RU" sz="2000" dirty="0">
                <a:latin typeface="a_OldTyperNr" panose="02090506030505020304" pitchFamily="18" charset="-52"/>
              </a:rPr>
              <a:t> тыс. экспозиций </a:t>
            </a:r>
            <a:r>
              <a:rPr lang="ru-RU" sz="2000" dirty="0" smtClean="0">
                <a:latin typeface="a_OldTyperNr" panose="02090506030505020304" pitchFamily="18" charset="-52"/>
              </a:rPr>
              <a:t/>
            </a:r>
            <a:br>
              <a:rPr lang="ru-RU" sz="2000" dirty="0" smtClean="0">
                <a:latin typeface="a_OldTyperNr" panose="02090506030505020304" pitchFamily="18" charset="-52"/>
              </a:rPr>
            </a:br>
            <a:r>
              <a:rPr lang="ru-RU" sz="2000" dirty="0" smtClean="0">
                <a:latin typeface="a_OldTyperNr" panose="02090506030505020304" pitchFamily="18" charset="-52"/>
              </a:rPr>
              <a:t>в </a:t>
            </a:r>
            <a:r>
              <a:rPr lang="ru-RU" sz="2000" dirty="0">
                <a:latin typeface="a_OldTyperNr" panose="02090506030505020304" pitchFamily="18" charset="-52"/>
              </a:rPr>
              <a:t>музейных комнатах, </a:t>
            </a:r>
            <a:r>
              <a:rPr lang="ru-RU" sz="2000" dirty="0" smtClean="0">
                <a:latin typeface="a_OldTyperNr" panose="02090506030505020304" pitchFamily="18" charset="-52"/>
              </a:rPr>
              <a:t>уголках и т.д.</a:t>
            </a:r>
            <a:endParaRPr lang="ru-RU" sz="2000" dirty="0">
              <a:latin typeface="a_OldTyperNr" panose="02090506030505020304" pitchFamily="18" charset="-52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276" y="-109596"/>
            <a:ext cx="1905266" cy="190526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4451" y="3771596"/>
            <a:ext cx="4522939" cy="301529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852" y="3810557"/>
            <a:ext cx="4464496" cy="2976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2040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0436" y="2275131"/>
            <a:ext cx="5582181" cy="3702971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0126860" y="6436574"/>
            <a:ext cx="1143002" cy="276226"/>
          </a:xfrm>
        </p:spPr>
        <p:txBody>
          <a:bodyPr/>
          <a:lstStyle/>
          <a:p>
            <a:pPr rtl="0"/>
            <a:fld id="{25BA54BD-C84D-46CE-8B72-31BFB26ABA43}" type="slidenum">
              <a:rPr lang="ru-RU" smtClean="0">
                <a:solidFill>
                  <a:schemeClr val="tx1"/>
                </a:solidFill>
              </a:rPr>
              <a:t>21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28183" y="332656"/>
            <a:ext cx="12143085" cy="1020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ln w="19050">
                  <a:solidFill>
                    <a:srgbClr val="C00000"/>
                  </a:solidFill>
                </a:ln>
                <a:latin typeface="B52" panose="040B0500000000000000" pitchFamily="81" charset="0"/>
              </a:rPr>
              <a:t>Сохранение памяти о жертвах </a:t>
            </a:r>
            <a:r>
              <a:rPr lang="ru-RU" sz="3600" b="1" dirty="0" smtClean="0">
                <a:ln w="19050">
                  <a:solidFill>
                    <a:srgbClr val="C00000"/>
                  </a:solidFill>
                </a:ln>
                <a:latin typeface="B52" panose="040B0500000000000000" pitchFamily="81" charset="0"/>
              </a:rPr>
              <a:t/>
            </a:r>
            <a:br>
              <a:rPr lang="ru-RU" sz="3600" b="1" dirty="0" smtClean="0">
                <a:ln w="19050">
                  <a:solidFill>
                    <a:srgbClr val="C00000"/>
                  </a:solidFill>
                </a:ln>
                <a:latin typeface="B52" panose="040B0500000000000000" pitchFamily="81" charset="0"/>
              </a:rPr>
            </a:br>
            <a:r>
              <a:rPr lang="ru-RU" sz="3600" b="1" dirty="0" smtClean="0">
                <a:ln w="19050">
                  <a:solidFill>
                    <a:srgbClr val="C00000"/>
                  </a:solidFill>
                </a:ln>
                <a:latin typeface="B52" panose="040B0500000000000000" pitchFamily="81" charset="0"/>
              </a:rPr>
              <a:t>Великой </a:t>
            </a:r>
            <a:r>
              <a:rPr lang="ru-RU" sz="3600" b="1" dirty="0">
                <a:ln w="19050">
                  <a:solidFill>
                    <a:srgbClr val="C00000"/>
                  </a:solidFill>
                </a:ln>
                <a:latin typeface="B52" panose="040B0500000000000000" pitchFamily="81" charset="0"/>
              </a:rPr>
              <a:t>Отечественной войны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61764" y="1628800"/>
            <a:ext cx="119270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2000" dirty="0" smtClean="0">
                <a:latin typeface="a_OldTyperNr" panose="02090506030505020304" pitchFamily="18" charset="-52"/>
              </a:rPr>
              <a:t>Перечень </a:t>
            </a:r>
            <a:r>
              <a:rPr lang="ru-RU" sz="2000" dirty="0">
                <a:latin typeface="a_OldTyperNr" panose="02090506030505020304" pitchFamily="18" charset="-52"/>
              </a:rPr>
              <a:t>экскурсионных объектов, </a:t>
            </a:r>
            <a:r>
              <a:rPr lang="ru-RU" sz="2000" dirty="0" smtClean="0">
                <a:latin typeface="a_OldTyperNr" panose="02090506030505020304" pitchFamily="18" charset="-52"/>
              </a:rPr>
              <a:t>связанных </a:t>
            </a:r>
            <a:r>
              <a:rPr lang="ru-RU" sz="2000" dirty="0">
                <a:latin typeface="a_OldTyperNr" panose="02090506030505020304" pitchFamily="18" charset="-52"/>
              </a:rPr>
              <a:t>с геноцидом белорусского народа в годы Великой Отечественной </a:t>
            </a:r>
            <a:r>
              <a:rPr lang="ru-RU" sz="2000" dirty="0" smtClean="0">
                <a:latin typeface="a_OldTyperNr" panose="02090506030505020304" pitchFamily="18" charset="-52"/>
              </a:rPr>
              <a:t>войны:</a:t>
            </a:r>
            <a:endParaRPr lang="ru-RU" sz="2000" dirty="0">
              <a:latin typeface="a_OldTyperNr" panose="02090506030505020304" pitchFamily="18" charset="-52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69" y="2275131"/>
            <a:ext cx="5582181" cy="372145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97169" y="5996585"/>
            <a:ext cx="5596662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latin typeface="a_OldTyperNr" panose="02090506030505020304" pitchFamily="18" charset="-52"/>
              </a:rPr>
              <a:t>Государственный мемориальный комплекс «Хатынь» </a:t>
            </a:r>
            <a:endParaRPr lang="ru-RU" sz="2400" dirty="0">
              <a:latin typeface="a_OldTyperNr" panose="02090506030505020304" pitchFamily="18" charset="-5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52569" y="5996584"/>
            <a:ext cx="558218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latin typeface="a_OldTyperNr" panose="02090506030505020304" pitchFamily="18" charset="-52"/>
              </a:rPr>
              <a:t>Мемориальный комплекс детям-жертвам фашизма </a:t>
            </a:r>
            <a:endParaRPr lang="ru-RU" sz="2400" dirty="0">
              <a:latin typeface="a_OldTyperNr" panose="02090506030505020304" pitchFamily="18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39938741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6443" y="3779521"/>
            <a:ext cx="4173744" cy="2863076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5BA54BD-C84D-46CE-8B72-31BFB26ABA43}" type="slidenum">
              <a:rPr lang="ru-RU" smtClean="0"/>
              <a:t>22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92705" y="44624"/>
            <a:ext cx="119270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2000" dirty="0" smtClean="0">
                <a:latin typeface="a_OldTyperNr" panose="02090506030505020304" pitchFamily="18" charset="-52"/>
              </a:rPr>
              <a:t>Перечень </a:t>
            </a:r>
            <a:r>
              <a:rPr lang="ru-RU" sz="2000" dirty="0">
                <a:latin typeface="a_OldTyperNr" panose="02090506030505020304" pitchFamily="18" charset="-52"/>
              </a:rPr>
              <a:t>экскурсионных объектов, </a:t>
            </a:r>
            <a:r>
              <a:rPr lang="ru-RU" sz="2000" dirty="0" smtClean="0">
                <a:latin typeface="a_OldTyperNr" panose="02090506030505020304" pitchFamily="18" charset="-52"/>
              </a:rPr>
              <a:t>связанных </a:t>
            </a:r>
            <a:r>
              <a:rPr lang="ru-RU" sz="2000" dirty="0">
                <a:latin typeface="a_OldTyperNr" panose="02090506030505020304" pitchFamily="18" charset="-52"/>
              </a:rPr>
              <a:t>с геноцидом белорусского народа в годы Великой Отечественной </a:t>
            </a:r>
            <a:r>
              <a:rPr lang="ru-RU" sz="2000" dirty="0" smtClean="0">
                <a:latin typeface="a_OldTyperNr" panose="02090506030505020304" pitchFamily="18" charset="-52"/>
              </a:rPr>
              <a:t>войны:</a:t>
            </a:r>
            <a:endParaRPr lang="ru-RU" sz="2000" dirty="0">
              <a:latin typeface="a_OldTyperNr" panose="02090506030505020304" pitchFamily="18" charset="-52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45" y="688951"/>
            <a:ext cx="4176464" cy="28630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60838" y="3319443"/>
            <a:ext cx="4297878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1200" b="1" dirty="0" smtClean="0">
                <a:solidFill>
                  <a:schemeClr val="bg1"/>
                </a:solidFill>
                <a:latin typeface="a_OldTyperNr" panose="02090506030505020304" pitchFamily="18" charset="-52"/>
              </a:rPr>
              <a:t>Памятник узникам </a:t>
            </a:r>
            <a:r>
              <a:rPr lang="ru-RU" sz="1200" b="1" dirty="0" err="1" smtClean="0">
                <a:solidFill>
                  <a:schemeClr val="bg1"/>
                </a:solidFill>
                <a:latin typeface="a_OldTyperNr" panose="02090506030505020304" pitchFamily="18" charset="-52"/>
              </a:rPr>
              <a:t>Калдычевского</a:t>
            </a:r>
            <a:r>
              <a:rPr lang="ru-RU" sz="1200" b="1" dirty="0" smtClean="0">
                <a:solidFill>
                  <a:schemeClr val="bg1"/>
                </a:solidFill>
                <a:latin typeface="a_OldTyperNr" panose="02090506030505020304" pitchFamily="18" charset="-52"/>
              </a:rPr>
              <a:t> лагеря смерти</a:t>
            </a:r>
            <a:endParaRPr lang="ru-RU" sz="1600" b="1" dirty="0">
              <a:solidFill>
                <a:schemeClr val="bg1"/>
              </a:solidFill>
              <a:latin typeface="a_OldTyperNr" panose="02090506030505020304" pitchFamily="18" charset="-52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4337" y="661838"/>
            <a:ext cx="4165850" cy="284782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574633" y="3283444"/>
            <a:ext cx="2520280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1200" b="1" dirty="0">
                <a:solidFill>
                  <a:schemeClr val="bg1"/>
                </a:solidFill>
                <a:latin typeface="a_OldTyperNr" panose="02090506030505020304" pitchFamily="18" charset="-52"/>
              </a:rPr>
              <a:t>Мемориальный комплекс «Ола»</a:t>
            </a:r>
            <a:endParaRPr lang="ru-RU" sz="1600" b="1" dirty="0">
              <a:solidFill>
                <a:schemeClr val="bg1"/>
              </a:solidFill>
              <a:latin typeface="a_OldTyperNr" panose="02090506030505020304" pitchFamily="18" charset="-52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745" y="3787020"/>
            <a:ext cx="4196564" cy="289000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81845" y="6446290"/>
            <a:ext cx="3108152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1200" b="1" dirty="0">
                <a:solidFill>
                  <a:schemeClr val="bg1"/>
                </a:solidFill>
                <a:latin typeface="a_OldTyperNr" panose="02090506030505020304" pitchFamily="18" charset="-52"/>
              </a:rPr>
              <a:t>Мемориальный комплекс «</a:t>
            </a:r>
            <a:r>
              <a:rPr lang="ru-RU" sz="1200" b="1" dirty="0" err="1">
                <a:solidFill>
                  <a:schemeClr val="bg1"/>
                </a:solidFill>
                <a:latin typeface="a_OldTyperNr" panose="02090506030505020304" pitchFamily="18" charset="-52"/>
              </a:rPr>
              <a:t>Тростенец</a:t>
            </a:r>
            <a:r>
              <a:rPr lang="ru-RU" sz="1200" b="1" dirty="0">
                <a:solidFill>
                  <a:schemeClr val="bg1"/>
                </a:solidFill>
                <a:latin typeface="a_OldTyperNr" panose="02090506030505020304" pitchFamily="18" charset="-52"/>
              </a:rPr>
              <a:t>» </a:t>
            </a:r>
            <a:endParaRPr lang="ru-RU" sz="1600" b="1" dirty="0">
              <a:solidFill>
                <a:schemeClr val="bg1"/>
              </a:solidFill>
              <a:latin typeface="a_OldTyperNr" panose="02090506030505020304" pitchFamily="18" charset="-5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46443" y="6418495"/>
            <a:ext cx="4073647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1200" b="1" dirty="0">
                <a:solidFill>
                  <a:schemeClr val="bg1"/>
                </a:solidFill>
                <a:latin typeface="a_OldTyperNr" panose="02090506030505020304" pitchFamily="18" charset="-52"/>
              </a:rPr>
              <a:t>Мемориальный комплекс «Урочище Борок» </a:t>
            </a:r>
            <a:endParaRPr lang="ru-RU" sz="1600" b="1" dirty="0">
              <a:solidFill>
                <a:schemeClr val="bg1"/>
              </a:solidFill>
              <a:latin typeface="a_OldTyperNr" panose="02090506030505020304" pitchFamily="18" charset="-52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2939" y="1125810"/>
            <a:ext cx="3303638" cy="4404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4605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5701" y="3779521"/>
            <a:ext cx="4175226" cy="284142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459" y="3779521"/>
            <a:ext cx="4166620" cy="289750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6443" y="673363"/>
            <a:ext cx="4197385" cy="288323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459" y="690955"/>
            <a:ext cx="4169850" cy="2848050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5BA54BD-C84D-46CE-8B72-31BFB26ABA43}" type="slidenum">
              <a:rPr lang="ru-RU" smtClean="0"/>
              <a:t>23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92705" y="44624"/>
            <a:ext cx="119270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2000" dirty="0" smtClean="0">
                <a:latin typeface="a_OldTyperNr" panose="02090506030505020304" pitchFamily="18" charset="-52"/>
              </a:rPr>
              <a:t>Перечень </a:t>
            </a:r>
            <a:r>
              <a:rPr lang="ru-RU" sz="2000" dirty="0">
                <a:latin typeface="a_OldTyperNr" panose="02090506030505020304" pitchFamily="18" charset="-52"/>
              </a:rPr>
              <a:t>экскурсионных объектов, </a:t>
            </a:r>
            <a:r>
              <a:rPr lang="ru-RU" sz="2000" dirty="0" smtClean="0">
                <a:latin typeface="a_OldTyperNr" panose="02090506030505020304" pitchFamily="18" charset="-52"/>
              </a:rPr>
              <a:t>связанных </a:t>
            </a:r>
            <a:r>
              <a:rPr lang="ru-RU" sz="2000" dirty="0">
                <a:latin typeface="a_OldTyperNr" panose="02090506030505020304" pitchFamily="18" charset="-52"/>
              </a:rPr>
              <a:t>с геноцидом белорусского народа в годы Великой Отечественной </a:t>
            </a:r>
            <a:r>
              <a:rPr lang="ru-RU" sz="2000" dirty="0" smtClean="0">
                <a:latin typeface="a_OldTyperNr" panose="02090506030505020304" pitchFamily="18" charset="-52"/>
              </a:rPr>
              <a:t>войны:</a:t>
            </a:r>
            <a:endParaRPr lang="ru-RU" sz="2000" dirty="0">
              <a:latin typeface="a_OldTyperNr" panose="02090506030505020304" pitchFamily="18" charset="-5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81830" y="3311061"/>
            <a:ext cx="3972249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1200" b="1" dirty="0" smtClean="0">
                <a:solidFill>
                  <a:schemeClr val="bg1"/>
                </a:solidFill>
                <a:latin typeface="a_OldTyperNr" panose="02090506030505020304" pitchFamily="18" charset="-52"/>
              </a:rPr>
              <a:t>Мемориальный комплекс </a:t>
            </a:r>
            <a:r>
              <a:rPr lang="ru-RU" sz="1200" b="1" dirty="0">
                <a:solidFill>
                  <a:schemeClr val="bg1"/>
                </a:solidFill>
                <a:latin typeface="a_OldTyperNr" panose="02090506030505020304" pitchFamily="18" charset="-52"/>
              </a:rPr>
              <a:t>«Проклятие фашизму»</a:t>
            </a:r>
            <a:endParaRPr lang="ru-RU" sz="1600" b="1" dirty="0">
              <a:solidFill>
                <a:schemeClr val="bg1"/>
              </a:solidFill>
              <a:latin typeface="a_OldTyperNr" panose="02090506030505020304" pitchFamily="18" charset="-5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09972" y="3328235"/>
            <a:ext cx="3046685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1200" b="1" dirty="0">
                <a:solidFill>
                  <a:schemeClr val="bg1"/>
                </a:solidFill>
                <a:latin typeface="a_OldTyperNr" panose="02090506030505020304" pitchFamily="18" charset="-52"/>
              </a:rPr>
              <a:t>Мемориальный комплекс </a:t>
            </a:r>
            <a:r>
              <a:rPr lang="ru-RU" sz="1200" b="1" dirty="0" smtClean="0">
                <a:solidFill>
                  <a:schemeClr val="bg1"/>
                </a:solidFill>
                <a:latin typeface="a_OldTyperNr" panose="02090506030505020304" pitchFamily="18" charset="-52"/>
              </a:rPr>
              <a:t>«</a:t>
            </a:r>
            <a:r>
              <a:rPr lang="ru-RU" sz="1200" b="1" dirty="0" err="1" smtClean="0">
                <a:solidFill>
                  <a:schemeClr val="bg1"/>
                </a:solidFill>
                <a:latin typeface="a_OldTyperNr" panose="02090506030505020304" pitchFamily="18" charset="-52"/>
              </a:rPr>
              <a:t>Куповать</a:t>
            </a:r>
            <a:r>
              <a:rPr lang="ru-RU" sz="1200" b="1" dirty="0" smtClean="0">
                <a:solidFill>
                  <a:schemeClr val="bg1"/>
                </a:solidFill>
                <a:latin typeface="a_OldTyperNr" panose="02090506030505020304" pitchFamily="18" charset="-52"/>
              </a:rPr>
              <a:t>»</a:t>
            </a:r>
            <a:endParaRPr lang="ru-RU" sz="1600" b="1" dirty="0">
              <a:solidFill>
                <a:schemeClr val="bg1"/>
              </a:solidFill>
              <a:latin typeface="a_OldTyperNr" panose="02090506030505020304" pitchFamily="18" charset="-5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6252" y="6278673"/>
            <a:ext cx="4165621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1200" b="1" dirty="0">
                <a:solidFill>
                  <a:schemeClr val="bg1"/>
                </a:solidFill>
                <a:latin typeface="a_OldTyperNr" panose="02090506030505020304" pitchFamily="18" charset="-52"/>
              </a:rPr>
              <a:t>Мемориальный комплекс «Памяти» сожженных деревень Могилевской области»</a:t>
            </a:r>
            <a:endParaRPr lang="ru-RU" sz="1600" b="1" dirty="0">
              <a:solidFill>
                <a:schemeClr val="bg1"/>
              </a:solidFill>
              <a:latin typeface="a_OldTyperNr" panose="02090506030505020304" pitchFamily="18" charset="-5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46443" y="6418495"/>
            <a:ext cx="4073647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1200" b="1" dirty="0">
                <a:solidFill>
                  <a:schemeClr val="bg1"/>
                </a:solidFill>
                <a:latin typeface="a_OldTyperNr" panose="02090506030505020304" pitchFamily="18" charset="-52"/>
              </a:rPr>
              <a:t>Мемориальный комплекс </a:t>
            </a:r>
            <a:r>
              <a:rPr lang="ru-RU" sz="1200" b="1" dirty="0" smtClean="0">
                <a:solidFill>
                  <a:schemeClr val="bg1"/>
                </a:solidFill>
                <a:latin typeface="a_OldTyperNr" panose="02090506030505020304" pitchFamily="18" charset="-52"/>
              </a:rPr>
              <a:t>«</a:t>
            </a:r>
            <a:r>
              <a:rPr lang="ru-RU" sz="1200" b="1" dirty="0" err="1" smtClean="0">
                <a:solidFill>
                  <a:schemeClr val="bg1"/>
                </a:solidFill>
                <a:latin typeface="a_OldTyperNr" panose="02090506030505020304" pitchFamily="18" charset="-52"/>
              </a:rPr>
              <a:t>Ходоровка</a:t>
            </a:r>
            <a:r>
              <a:rPr lang="ru-RU" sz="1200" b="1" dirty="0" smtClean="0">
                <a:solidFill>
                  <a:schemeClr val="bg1"/>
                </a:solidFill>
                <a:latin typeface="a_OldTyperNr" panose="02090506030505020304" pitchFamily="18" charset="-52"/>
              </a:rPr>
              <a:t>» </a:t>
            </a:r>
            <a:endParaRPr lang="ru-RU" sz="1600" b="1" dirty="0">
              <a:solidFill>
                <a:schemeClr val="bg1"/>
              </a:solidFill>
              <a:latin typeface="a_OldTyperNr" panose="02090506030505020304" pitchFamily="18" charset="-52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2939" y="1125810"/>
            <a:ext cx="3303638" cy="4404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0140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0126860" y="6436574"/>
            <a:ext cx="1143002" cy="276226"/>
          </a:xfrm>
        </p:spPr>
        <p:txBody>
          <a:bodyPr/>
          <a:lstStyle/>
          <a:p>
            <a:pPr rtl="0"/>
            <a:fld id="{25BA54BD-C84D-46CE-8B72-31BFB26ABA43}" type="slidenum">
              <a:rPr lang="ru-RU" smtClean="0">
                <a:solidFill>
                  <a:schemeClr val="tx1"/>
                </a:solidFill>
              </a:rPr>
              <a:t>24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28183" y="332656"/>
            <a:ext cx="12143085" cy="1020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ln w="19050">
                  <a:solidFill>
                    <a:srgbClr val="C00000"/>
                  </a:solidFill>
                </a:ln>
                <a:latin typeface="B52" panose="040B0500000000000000" pitchFamily="81" charset="0"/>
              </a:rPr>
              <a:t>Сохранение памяти о жертвах </a:t>
            </a:r>
            <a:r>
              <a:rPr lang="ru-RU" sz="3600" b="1" dirty="0" smtClean="0">
                <a:ln w="19050">
                  <a:solidFill>
                    <a:srgbClr val="C00000"/>
                  </a:solidFill>
                </a:ln>
                <a:latin typeface="B52" panose="040B0500000000000000" pitchFamily="81" charset="0"/>
              </a:rPr>
              <a:t/>
            </a:r>
            <a:br>
              <a:rPr lang="ru-RU" sz="3600" b="1" dirty="0" smtClean="0">
                <a:ln w="19050">
                  <a:solidFill>
                    <a:srgbClr val="C00000"/>
                  </a:solidFill>
                </a:ln>
                <a:latin typeface="B52" panose="040B0500000000000000" pitchFamily="81" charset="0"/>
              </a:rPr>
            </a:br>
            <a:r>
              <a:rPr lang="ru-RU" sz="3600" b="1" dirty="0" smtClean="0">
                <a:ln w="19050">
                  <a:solidFill>
                    <a:srgbClr val="C00000"/>
                  </a:solidFill>
                </a:ln>
                <a:latin typeface="B52" panose="040B0500000000000000" pitchFamily="81" charset="0"/>
              </a:rPr>
              <a:t>Великой </a:t>
            </a:r>
            <a:r>
              <a:rPr lang="ru-RU" sz="3600" b="1" dirty="0">
                <a:ln w="19050">
                  <a:solidFill>
                    <a:srgbClr val="C00000"/>
                  </a:solidFill>
                </a:ln>
                <a:latin typeface="B52" panose="040B0500000000000000" pitchFamily="81" charset="0"/>
              </a:rPr>
              <a:t>Отечественной войны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764" y="1727599"/>
            <a:ext cx="5726874" cy="38164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0213" y="1727599"/>
            <a:ext cx="5726874" cy="382268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454452" y="5674709"/>
            <a:ext cx="5596662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 smtClean="0">
                <a:latin typeface="a_OldTyperNr" panose="02090506030505020304" pitchFamily="18" charset="-52"/>
              </a:rPr>
              <a:t>Митинг-реквием</a:t>
            </a:r>
            <a:r>
              <a:rPr lang="ru-RU" dirty="0">
                <a:latin typeface="a_OldTyperNr" panose="02090506030505020304" pitchFamily="18" charset="-52"/>
              </a:rPr>
              <a:t>, посвящённый жертвам карательных </a:t>
            </a:r>
            <a:r>
              <a:rPr lang="ru-RU" dirty="0" smtClean="0">
                <a:latin typeface="a_OldTyperNr" panose="02090506030505020304" pitchFamily="18" charset="-52"/>
              </a:rPr>
              <a:t>операций в </a:t>
            </a:r>
            <a:r>
              <a:rPr lang="ru-RU" dirty="0" err="1" smtClean="0">
                <a:latin typeface="a_OldTyperNr" panose="02090506030505020304" pitchFamily="18" charset="-52"/>
              </a:rPr>
              <a:t>Освее</a:t>
            </a:r>
            <a:endParaRPr lang="ru-RU" sz="2400" dirty="0">
              <a:latin typeface="a_OldTyperNr" panose="02090506030505020304" pitchFamily="18" charset="-5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2051" y="5674708"/>
            <a:ext cx="5596662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 smtClean="0">
                <a:latin typeface="a_OldTyperNr" panose="02090506030505020304" pitchFamily="18" charset="-52"/>
              </a:rPr>
              <a:t>Торжественный </a:t>
            </a:r>
            <a:r>
              <a:rPr lang="ru-RU" dirty="0">
                <a:latin typeface="a_OldTyperNr" panose="02090506030505020304" pitchFamily="18" charset="-52"/>
              </a:rPr>
              <a:t>митинг у мемориального комплекса «</a:t>
            </a:r>
            <a:r>
              <a:rPr lang="ru-RU" dirty="0" smtClean="0">
                <a:latin typeface="a_OldTyperNr" panose="02090506030505020304" pitchFamily="18" charset="-52"/>
              </a:rPr>
              <a:t>Звезда», </a:t>
            </a:r>
            <a:r>
              <a:rPr lang="ru-RU" dirty="0" err="1" smtClean="0">
                <a:latin typeface="a_OldTyperNr" panose="02090506030505020304" pitchFamily="18" charset="-52"/>
              </a:rPr>
              <a:t>г.Новополоцк</a:t>
            </a:r>
            <a:endParaRPr lang="ru-RU" sz="2400" dirty="0">
              <a:latin typeface="a_OldTyperNr" panose="02090506030505020304" pitchFamily="18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42938955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/>
          <a:srcRect b="99" l="44" r="18" t="163"/>
          <a:stretch/>
        </p:blipFill>
        <p:spPr>
          <a:xfrm>
            <a:off x="8461676" y="4933357"/>
            <a:ext cx="3330367" cy="1853188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>
          <a:xfrm>
            <a:off x="10126860" y="6436574"/>
            <a:ext cx="1143002" cy="276226"/>
          </a:xfrm>
        </p:spPr>
        <p:txBody>
          <a:bodyPr/>
          <a:lstStyle/>
          <a:p>
            <a:pPr rtl="0"/>
            <a:fld id="{25BA54BD-C84D-46CE-8B72-31BFB26ABA43}" type="slidenum">
              <a:rPr lang="ru-RU" smtClean="0">
                <a:solidFill>
                  <a:schemeClr val="tx1"/>
                </a:solidFill>
              </a:rPr>
              <a:t>25</a:t>
            </a:fld>
            <a:endParaRPr dirty="0" lang="ru-RU">
              <a:solidFill>
                <a:schemeClr val="tx1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28183" y="332656"/>
            <a:ext cx="12143085" cy="1020762"/>
          </a:xfrm>
          <a:prstGeom prst="rect">
            <a:avLst/>
          </a:prstGeom>
        </p:spPr>
        <p:txBody>
          <a:bodyPr anchor="b" bIns="45720" lIns="91440" rIns="91440" rtlCol="0" tIns="45720" vert="horz">
            <a:noAutofit/>
          </a:bodyPr>
          <a:lstStyle>
            <a:lvl1pPr algn="l" defTabSz="9144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kern="1200"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b="1" dirty="0" lang="ru-RU" sz="3600">
                <a:ln w="19050">
                  <a:solidFill>
                    <a:srgbClr val="C00000"/>
                  </a:solidFill>
                </a:ln>
                <a:latin charset="0" panose="040B0500000000000000" pitchFamily="81" typeface="B52"/>
              </a:rPr>
              <a:t>Сохранение памяти о жертвах </a:t>
            </a:r>
            <a:r>
              <a:rPr b="1" dirty="0" lang="ru-RU" smtClean="0" sz="3600">
                <a:ln w="19050">
                  <a:solidFill>
                    <a:srgbClr val="C00000"/>
                  </a:solidFill>
                </a:ln>
                <a:latin charset="0" panose="040B0500000000000000" pitchFamily="81" typeface="B52"/>
              </a:rPr>
              <a:t/>
            </a:r>
            <a:br>
              <a:rPr b="1" dirty="0" lang="ru-RU" smtClean="0" sz="3600">
                <a:ln w="19050">
                  <a:solidFill>
                    <a:srgbClr val="C00000"/>
                  </a:solidFill>
                </a:ln>
                <a:latin charset="0" panose="040B0500000000000000" pitchFamily="81" typeface="B52"/>
              </a:rPr>
            </a:br>
            <a:r>
              <a:rPr b="1" dirty="0" lang="ru-RU" smtClean="0" sz="3600">
                <a:ln w="19050">
                  <a:solidFill>
                    <a:srgbClr val="C00000"/>
                  </a:solidFill>
                </a:ln>
                <a:latin charset="0" panose="040B0500000000000000" pitchFamily="81" typeface="B52"/>
              </a:rPr>
              <a:t>Великой </a:t>
            </a:r>
            <a:r>
              <a:rPr b="1" dirty="0" lang="ru-RU" sz="3600">
                <a:ln w="19050">
                  <a:solidFill>
                    <a:srgbClr val="C00000"/>
                  </a:solidFill>
                </a:ln>
                <a:latin charset="0" panose="040B0500000000000000" pitchFamily="81" typeface="B52"/>
              </a:rPr>
              <a:t>Отечественной войны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93812" y="1700808"/>
            <a:ext cx="11377264" cy="3582519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>
              <a:lnSpc>
                <a:spcPct val="90000"/>
              </a:lnSpc>
            </a:pPr>
            <a:r>
              <a:rPr dirty="0" lang="ru-RU">
                <a:latin charset="-52" panose="02090506030505020304" pitchFamily="18" typeface="a_OldTyperNr"/>
              </a:rPr>
              <a:t>Созданы сотни художественных произведений и кинофильмов. В том числе документальные сериалы телекомпании «</a:t>
            </a:r>
            <a:r>
              <a:rPr dirty="0" err="1" lang="ru-RU">
                <a:latin charset="-52" panose="02090506030505020304" pitchFamily="18" typeface="a_OldTyperNr"/>
              </a:rPr>
              <a:t>Воен</a:t>
            </a:r>
            <a:r>
              <a:rPr dirty="0" lang="ru-RU">
                <a:latin charset="-52" panose="02090506030505020304" pitchFamily="18" typeface="a_OldTyperNr"/>
              </a:rPr>
              <a:t> ТВ</a:t>
            </a:r>
            <a:r>
              <a:rPr dirty="0" lang="ru-RU" smtClean="0">
                <a:latin charset="-52" panose="02090506030505020304" pitchFamily="18" typeface="a_OldTyperNr"/>
              </a:rPr>
              <a:t>»:</a:t>
            </a:r>
          </a:p>
          <a:p>
            <a:pPr indent="-342900" marL="342900">
              <a:lnSpc>
                <a:spcPct val="90000"/>
              </a:lnSpc>
              <a:buFontTx/>
              <a:buChar char="-"/>
            </a:pPr>
            <a:r>
              <a:rPr dirty="0" lang="ru-RU" smtClean="0" sz="2400">
                <a:latin charset="-52" panose="02090506030505020304" pitchFamily="18" typeface="a_OldTyperNr"/>
              </a:rPr>
              <a:t>«</a:t>
            </a:r>
            <a:r>
              <a:rPr dirty="0" lang="ru-RU" sz="2400">
                <a:latin charset="-52" panose="02090506030505020304" pitchFamily="18" typeface="a_OldTyperNr"/>
              </a:rPr>
              <a:t>Тот самый длинный день в году…» (2021 г</a:t>
            </a:r>
            <a:r>
              <a:rPr dirty="0" lang="ru-RU" smtClean="0" sz="2400">
                <a:latin charset="-52" panose="02090506030505020304" pitchFamily="18" typeface="a_OldTyperNr"/>
              </a:rPr>
              <a:t>.);</a:t>
            </a:r>
          </a:p>
          <a:p>
            <a:pPr indent="-342900" marL="342900">
              <a:lnSpc>
                <a:spcPct val="90000"/>
              </a:lnSpc>
              <a:buFontTx/>
              <a:buChar char="-"/>
            </a:pPr>
            <a:r>
              <a:rPr dirty="0" lang="ru-RU" sz="2400">
                <a:latin charset="-52" panose="02090506030505020304" pitchFamily="18" typeface="a_OldTyperNr"/>
              </a:rPr>
              <a:t>«Конвейер смерти» (2022 г</a:t>
            </a:r>
            <a:r>
              <a:rPr dirty="0" lang="ru-RU" smtClean="0" sz="2400">
                <a:latin charset="-52" panose="02090506030505020304" pitchFamily="18" typeface="a_OldTyperNr"/>
              </a:rPr>
              <a:t>.);</a:t>
            </a:r>
          </a:p>
          <a:p>
            <a:pPr indent="-342900" marL="342900">
              <a:lnSpc>
                <a:spcPct val="90000"/>
              </a:lnSpc>
              <a:buFontTx/>
              <a:buChar char="-"/>
            </a:pPr>
            <a:r>
              <a:rPr dirty="0" lang="ru-RU" sz="2400">
                <a:latin charset="-52" panose="02090506030505020304" pitchFamily="18" typeface="a_OldTyperNr"/>
              </a:rPr>
              <a:t>«Военная история. Эпизоды» (2022–2023 гг</a:t>
            </a:r>
            <a:r>
              <a:rPr dirty="0" lang="ru-RU" smtClean="0" sz="2400">
                <a:latin charset="-52" panose="02090506030505020304" pitchFamily="18" typeface="a_OldTyperNr"/>
              </a:rPr>
              <a:t>.).</a:t>
            </a:r>
          </a:p>
          <a:p>
            <a:pPr>
              <a:lnSpc>
                <a:spcPct val="90000"/>
              </a:lnSpc>
            </a:pPr>
            <a:r>
              <a:rPr dirty="0" lang="ru-RU" smtClean="0">
                <a:latin charset="-52" panose="02090506030505020304" pitchFamily="18" typeface="a_OldTyperNr"/>
              </a:rPr>
              <a:t>Документальные </a:t>
            </a:r>
            <a:r>
              <a:rPr dirty="0" lang="ru-RU">
                <a:latin charset="-52" panose="02090506030505020304" pitchFamily="18" typeface="a_OldTyperNr"/>
              </a:rPr>
              <a:t>сериалы Агентства теленовостей </a:t>
            </a:r>
            <a:r>
              <a:rPr dirty="0" err="1" lang="ru-RU" smtClean="0">
                <a:latin charset="-52" panose="02090506030505020304" pitchFamily="18" typeface="a_OldTyperNr"/>
              </a:rPr>
              <a:t>Белтелерадиокомпании</a:t>
            </a:r>
            <a:r>
              <a:rPr dirty="0" lang="ru-RU" smtClean="0">
                <a:latin charset="-52" panose="02090506030505020304" pitchFamily="18" typeface="a_OldTyperNr"/>
              </a:rPr>
              <a:t>:</a:t>
            </a:r>
          </a:p>
          <a:p>
            <a:pPr indent="-342900" marL="342900">
              <a:lnSpc>
                <a:spcPct val="90000"/>
              </a:lnSpc>
              <a:buFontTx/>
              <a:buChar char="-"/>
            </a:pPr>
            <a:r>
              <a:rPr dirty="0" lang="ru-RU" smtClean="0" sz="2400">
                <a:latin charset="-52" panose="02090506030505020304" pitchFamily="18" typeface="a_OldTyperNr"/>
              </a:rPr>
              <a:t>«</a:t>
            </a:r>
            <a:r>
              <a:rPr dirty="0" lang="ru-RU" sz="2400">
                <a:latin charset="-52" panose="02090506030505020304" pitchFamily="18" typeface="a_OldTyperNr"/>
              </a:rPr>
              <a:t>Без срока давности» (2022 г</a:t>
            </a:r>
            <a:r>
              <a:rPr dirty="0" lang="ru-RU" smtClean="0" sz="2400">
                <a:latin charset="-52" panose="02090506030505020304" pitchFamily="18" typeface="a_OldTyperNr"/>
              </a:rPr>
              <a:t>.);</a:t>
            </a:r>
          </a:p>
          <a:p>
            <a:pPr indent="-342900" marL="342900">
              <a:lnSpc>
                <a:spcPct val="90000"/>
              </a:lnSpc>
              <a:buFontTx/>
              <a:buChar char="-"/>
            </a:pPr>
            <a:r>
              <a:rPr dirty="0" lang="ru-RU" sz="2400">
                <a:latin charset="-52" panose="02090506030505020304" pitchFamily="18" typeface="a_OldTyperNr"/>
              </a:rPr>
              <a:t>«Брест. Герои форпоста» (2020 г</a:t>
            </a:r>
            <a:r>
              <a:rPr dirty="0" lang="ru-RU" smtClean="0" sz="2400">
                <a:latin charset="-52" panose="02090506030505020304" pitchFamily="18" typeface="a_OldTyperNr"/>
              </a:rPr>
              <a:t>.);</a:t>
            </a:r>
          </a:p>
          <a:p>
            <a:pPr indent="-342900" marL="342900">
              <a:lnSpc>
                <a:spcPct val="90000"/>
              </a:lnSpc>
              <a:buFontTx/>
              <a:buChar char="-"/>
            </a:pPr>
            <a:r>
              <a:rPr dirty="0" lang="ru-RU" sz="2400">
                <a:latin charset="-52" panose="02090506030505020304" pitchFamily="18" typeface="a_OldTyperNr"/>
              </a:rPr>
              <a:t>«Тайные тропы войны» (2021 г</a:t>
            </a:r>
            <a:r>
              <a:rPr dirty="0" lang="ru-RU" smtClean="0" sz="2400">
                <a:latin charset="-52" panose="02090506030505020304" pitchFamily="18" typeface="a_OldTyperNr"/>
              </a:rPr>
              <a:t>.);</a:t>
            </a:r>
          </a:p>
          <a:p>
            <a:pPr indent="-342900" marL="342900">
              <a:lnSpc>
                <a:spcPct val="90000"/>
              </a:lnSpc>
              <a:buFontTx/>
              <a:buChar char="-"/>
            </a:pPr>
            <a:r>
              <a:rPr dirty="0" lang="ru-RU" sz="2400">
                <a:latin charset="-52" panose="02090506030505020304" pitchFamily="18" typeface="a_OldTyperNr"/>
              </a:rPr>
              <a:t>«Рубеж» (2021 г</a:t>
            </a:r>
            <a:r>
              <a:rPr dirty="0" lang="ru-RU" smtClean="0" sz="2400">
                <a:latin charset="-52" panose="02090506030505020304" pitchFamily="18" typeface="a_OldTyperNr"/>
              </a:rPr>
              <a:t>.).</a:t>
            </a:r>
            <a:endParaRPr dirty="0" lang="ru-RU" sz="2400">
              <a:latin charset="-52" panose="02090506030505020304" pitchFamily="18" typeface="a_OldTyperNr"/>
            </a:endParaRPr>
          </a:p>
          <a:p>
            <a:pPr indent="-342900" marL="342900">
              <a:lnSpc>
                <a:spcPct val="90000"/>
              </a:lnSpc>
              <a:buFontTx/>
              <a:buChar char="-"/>
            </a:pPr>
            <a:endParaRPr dirty="0" lang="ru-RU" sz="2400">
              <a:latin charset="-52" panose="02090506030505020304" pitchFamily="18" typeface="a_OldTyperNr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/>
          <a:srcRect b="129" l="29" r="34"/>
          <a:stretch/>
        </p:blipFill>
        <p:spPr>
          <a:xfrm>
            <a:off x="399690" y="4954483"/>
            <a:ext cx="3877997" cy="18021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/>
          <a:srcRect b="85" l="58" r="16" t="44"/>
          <a:stretch/>
        </p:blipFill>
        <p:spPr>
          <a:xfrm>
            <a:off x="4443445" y="4966387"/>
            <a:ext cx="3877997" cy="1794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935700"/>
      </p:ext>
    </p:extLst>
  </p:cSld>
  <p:clrMapOvr>
    <a:masterClrMapping/>
  </p:clrMapOvr>
  <p:transition spd="slow">
    <p:push dir="u"/>
  </p:transition>
  <p:timing>
    <p:tnLst>
      <p:par>
        <p:cTn dur="indefinite" id="1" nodeType="tmRoot" restart="never"/>
      </p:par>
    </p:tnLst>
  </p:timing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>
          <a:xfrm>
            <a:off x="10126860" y="6436574"/>
            <a:ext cx="1143002" cy="276226"/>
          </a:xfrm>
        </p:spPr>
        <p:txBody>
          <a:bodyPr/>
          <a:lstStyle/>
          <a:p>
            <a:pPr rtl="0"/>
            <a:fld id="{25BA54BD-C84D-46CE-8B72-31BFB26ABA43}" type="slidenum">
              <a:rPr lang="ru-RU" smtClean="0">
                <a:solidFill>
                  <a:schemeClr val="tx1"/>
                </a:solidFill>
              </a:rPr>
              <a:t>26</a:t>
            </a:fld>
            <a:endParaRPr dirty="0" lang="ru-RU">
              <a:solidFill>
                <a:schemeClr val="tx1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28183" y="332656"/>
            <a:ext cx="12143085" cy="1020762"/>
          </a:xfrm>
          <a:prstGeom prst="rect">
            <a:avLst/>
          </a:prstGeom>
        </p:spPr>
        <p:txBody>
          <a:bodyPr anchor="b" bIns="45720" lIns="91440" rIns="91440" rtlCol="0" tIns="45720" vert="horz">
            <a:noAutofit/>
          </a:bodyPr>
          <a:lstStyle>
            <a:lvl1pPr algn="l" defTabSz="9144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kern="1200"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b="1" dirty="0" lang="ru-RU" sz="3600">
                <a:ln w="19050">
                  <a:solidFill>
                    <a:srgbClr val="C00000"/>
                  </a:solidFill>
                </a:ln>
                <a:latin charset="0" panose="040B0500000000000000" pitchFamily="81" typeface="B52"/>
              </a:rPr>
              <a:t>Сохранение памяти о жертвах </a:t>
            </a:r>
            <a:r>
              <a:rPr b="1" dirty="0" lang="ru-RU" smtClean="0" sz="3600">
                <a:ln w="19050">
                  <a:solidFill>
                    <a:srgbClr val="C00000"/>
                  </a:solidFill>
                </a:ln>
                <a:latin charset="0" panose="040B0500000000000000" pitchFamily="81" typeface="B52"/>
              </a:rPr>
              <a:t/>
            </a:r>
            <a:br>
              <a:rPr b="1" dirty="0" lang="ru-RU" smtClean="0" sz="3600">
                <a:ln w="19050">
                  <a:solidFill>
                    <a:srgbClr val="C00000"/>
                  </a:solidFill>
                </a:ln>
                <a:latin charset="0" panose="040B0500000000000000" pitchFamily="81" typeface="B52"/>
              </a:rPr>
            </a:br>
            <a:r>
              <a:rPr b="1" dirty="0" lang="ru-RU" smtClean="0" sz="3600">
                <a:ln w="19050">
                  <a:solidFill>
                    <a:srgbClr val="C00000"/>
                  </a:solidFill>
                </a:ln>
                <a:latin charset="0" panose="040B0500000000000000" pitchFamily="81" typeface="B52"/>
              </a:rPr>
              <a:t>Великой </a:t>
            </a:r>
            <a:r>
              <a:rPr b="1" dirty="0" lang="ru-RU" sz="3600">
                <a:ln w="19050">
                  <a:solidFill>
                    <a:srgbClr val="C00000"/>
                  </a:solidFill>
                </a:ln>
                <a:latin charset="0" panose="040B0500000000000000" pitchFamily="81" typeface="B52"/>
              </a:rPr>
              <a:t>Отечественной войны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49796" y="1700808"/>
            <a:ext cx="11593288" cy="1311128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>
              <a:lnSpc>
                <a:spcPct val="90000"/>
              </a:lnSpc>
            </a:pPr>
            <a:r>
              <a:rPr dirty="0" lang="ru-RU" sz="2000">
                <a:latin charset="-52" panose="02090506030505020304" pitchFamily="18" typeface="a_OldTyperNr"/>
              </a:rPr>
              <a:t>При взаимодействии Генеральной прокуратуры с ГУП «Национальное кадастровое агентство» на публичной кадастровой карте Республики Беларусь в сети Интернет подготовлен </a:t>
            </a:r>
            <a:r>
              <a:rPr dirty="0" lang="ru-RU" smtClean="0" sz="2000">
                <a:latin charset="-52" panose="02090506030505020304" pitchFamily="18" typeface="a_OldTyperNr"/>
              </a:rPr>
              <a:t/>
            </a:r>
            <a:br>
              <a:rPr dirty="0" lang="ru-RU" smtClean="0" sz="2000">
                <a:latin charset="-52" panose="02090506030505020304" pitchFamily="18" typeface="a_OldTyperNr"/>
              </a:rPr>
            </a:br>
            <a:r>
              <a:rPr dirty="0" lang="ru-RU" smtClean="0" sz="2000">
                <a:latin charset="-52" panose="02090506030505020304" pitchFamily="18" typeface="a_OldTyperNr"/>
              </a:rPr>
              <a:t>и </a:t>
            </a:r>
            <a:r>
              <a:rPr dirty="0" lang="ru-RU" sz="2000">
                <a:latin charset="-52" panose="02090506030505020304" pitchFamily="18" typeface="a_OldTyperNr"/>
              </a:rPr>
              <a:t>опубликован общедоступный пространственный слой (map.nca.by). </a:t>
            </a:r>
            <a:r>
              <a:rPr dirty="0" lang="ru-RU" smtClean="0" sz="2000">
                <a:latin charset="-52" panose="02090506030505020304" pitchFamily="18" typeface="a_OldTyperNr"/>
              </a:rPr>
              <a:t/>
            </a:r>
            <a:br>
              <a:rPr dirty="0" lang="ru-RU" smtClean="0" sz="2000">
                <a:latin charset="-52" panose="02090506030505020304" pitchFamily="18" typeface="a_OldTyperNr"/>
              </a:rPr>
            </a:br>
            <a:r>
              <a:rPr dirty="0" lang="ru-RU" smtClean="0" sz="2000">
                <a:latin charset="-52" panose="02090506030505020304" pitchFamily="18" typeface="a_OldTyperNr"/>
              </a:rPr>
              <a:t>По </a:t>
            </a:r>
            <a:r>
              <a:rPr dirty="0" lang="ru-RU" sz="2000">
                <a:latin charset="-52" panose="02090506030505020304" pitchFamily="18" typeface="a_OldTyperNr"/>
              </a:rPr>
              <a:t>состоянию на 1 января 2023 г. нанесено более </a:t>
            </a:r>
            <a:r>
              <a:rPr b="1" dirty="0" lang="ru-RU" sz="2800">
                <a:latin charset="-52" panose="02090506030505020304" pitchFamily="18" typeface="a_OldTyperNr"/>
              </a:rPr>
              <a:t>8,8</a:t>
            </a:r>
            <a:r>
              <a:rPr dirty="0" lang="ru-RU" sz="2000">
                <a:latin charset="-52" panose="02090506030505020304" pitchFamily="18" typeface="a_OldTyperNr"/>
              </a:rPr>
              <a:t> тыс. сожженных населенных </a:t>
            </a:r>
            <a:r>
              <a:rPr dirty="0" lang="ru-RU" smtClean="0" sz="2000">
                <a:latin charset="-52" panose="02090506030505020304" pitchFamily="18" typeface="a_OldTyperNr"/>
              </a:rPr>
              <a:t>пунктов.</a:t>
            </a:r>
            <a:endParaRPr dirty="0" lang="ru-RU" sz="2800">
              <a:latin charset="-52" panose="02090506030505020304" pitchFamily="18" typeface="a_OldTyperNr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/>
          <a:srcRect b="152" l="23" r="23" t="48"/>
          <a:stretch/>
        </p:blipFill>
        <p:spPr>
          <a:xfrm>
            <a:off x="1483201" y="3080158"/>
            <a:ext cx="9433048" cy="3542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270395"/>
      </p:ext>
    </p:extLst>
  </p:cSld>
  <p:clrMapOvr>
    <a:masterClrMapping/>
  </p:clrMapOvr>
  <p:transition spd="slow">
    <p:push dir="u"/>
  </p:transition>
  <p:timing>
    <p:tnLst>
      <p:par>
        <p:cTn dur="indefinite" id="1" nodeType="tmRoot" restart="never"/>
      </p:par>
    </p:tnLst>
  </p:timing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b="127" l="35" r="20" t="73"/>
          <a:stretch/>
        </p:blipFill>
        <p:spPr>
          <a:xfrm>
            <a:off x="3718148" y="2875404"/>
            <a:ext cx="7766063" cy="3878801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>
          <a:xfrm>
            <a:off x="10126860" y="6436574"/>
            <a:ext cx="1143002" cy="276226"/>
          </a:xfrm>
        </p:spPr>
        <p:txBody>
          <a:bodyPr/>
          <a:lstStyle/>
          <a:p>
            <a:pPr rtl="0"/>
            <a:fld id="{25BA54BD-C84D-46CE-8B72-31BFB26ABA43}" type="slidenum">
              <a:rPr lang="ru-RU" smtClean="0">
                <a:solidFill>
                  <a:schemeClr val="tx1"/>
                </a:solidFill>
              </a:rPr>
              <a:t>27</a:t>
            </a:fld>
            <a:endParaRPr dirty="0" lang="ru-RU">
              <a:solidFill>
                <a:schemeClr val="tx1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28183" y="332656"/>
            <a:ext cx="12143085" cy="1020762"/>
          </a:xfrm>
          <a:prstGeom prst="rect">
            <a:avLst/>
          </a:prstGeom>
        </p:spPr>
        <p:txBody>
          <a:bodyPr anchor="b" bIns="45720" lIns="91440" rIns="91440" rtlCol="0" tIns="45720" vert="horz">
            <a:noAutofit/>
          </a:bodyPr>
          <a:lstStyle>
            <a:lvl1pPr algn="l" defTabSz="9144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kern="1200"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b="1" dirty="0" lang="ru-RU" sz="3600">
                <a:ln w="19050">
                  <a:solidFill>
                    <a:srgbClr val="C00000"/>
                  </a:solidFill>
                </a:ln>
                <a:latin charset="0" panose="040B0500000000000000" pitchFamily="81" typeface="B52"/>
              </a:rPr>
              <a:t>Сохранение памяти о жертвах </a:t>
            </a:r>
            <a:r>
              <a:rPr b="1" dirty="0" lang="ru-RU" smtClean="0" sz="3600">
                <a:ln w="19050">
                  <a:solidFill>
                    <a:srgbClr val="C00000"/>
                  </a:solidFill>
                </a:ln>
                <a:latin charset="0" panose="040B0500000000000000" pitchFamily="81" typeface="B52"/>
              </a:rPr>
              <a:t/>
            </a:r>
            <a:br>
              <a:rPr b="1" dirty="0" lang="ru-RU" smtClean="0" sz="3600">
                <a:ln w="19050">
                  <a:solidFill>
                    <a:srgbClr val="C00000"/>
                  </a:solidFill>
                </a:ln>
                <a:latin charset="0" panose="040B0500000000000000" pitchFamily="81" typeface="B52"/>
              </a:rPr>
            </a:br>
            <a:r>
              <a:rPr b="1" dirty="0" lang="ru-RU" smtClean="0" sz="3600">
                <a:ln w="19050">
                  <a:solidFill>
                    <a:srgbClr val="C00000"/>
                  </a:solidFill>
                </a:ln>
                <a:latin charset="0" panose="040B0500000000000000" pitchFamily="81" typeface="B52"/>
              </a:rPr>
              <a:t>Великой </a:t>
            </a:r>
            <a:r>
              <a:rPr b="1" dirty="0" lang="ru-RU" sz="3600">
                <a:ln w="19050">
                  <a:solidFill>
                    <a:srgbClr val="C00000"/>
                  </a:solidFill>
                </a:ln>
                <a:latin charset="0" panose="040B0500000000000000" pitchFamily="81" typeface="B52"/>
              </a:rPr>
              <a:t>Отечественной войны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66048" y="1628800"/>
            <a:ext cx="11593288" cy="1255728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>
              <a:lnSpc>
                <a:spcPct val="90000"/>
              </a:lnSpc>
            </a:pPr>
            <a:r>
              <a:rPr dirty="0" lang="ru-RU" sz="2800">
                <a:latin charset="-52" panose="02090506030505020304" pitchFamily="18" typeface="a_OldTyperNr"/>
              </a:rPr>
              <a:t>Национальная академия наук Беларуси выступила с инициативой всебелорусской акции «Народная летопись Великой Отечественной войны: вспомним всех!»</a:t>
            </a:r>
            <a:endParaRPr dirty="0" lang="ru-RU" sz="3600">
              <a:latin charset="-52" panose="02090506030505020304" pitchFamily="18" typeface="a_OldTyperNr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812" y="2889537"/>
            <a:ext cx="2620362" cy="3864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172686"/>
      </p:ext>
    </p:extLst>
  </p:cSld>
  <p:clrMapOvr>
    <a:masterClrMapping/>
  </p:clrMapOvr>
  <p:transition spd="slow">
    <p:push dir="u"/>
  </p:transition>
  <p:timing>
    <p:tnLst>
      <p:par>
        <p:cTn dur="indefinite" id="1" nodeType="tmRoot" restart="never"/>
      </p:par>
    </p:tnLst>
  </p:timing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b="58" l="47" r="15" t="94"/>
          <a:stretch/>
        </p:blipFill>
        <p:spPr>
          <a:xfrm>
            <a:off x="5888423" y="3516447"/>
            <a:ext cx="6055288" cy="3191378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>
          <a:xfrm>
            <a:off x="10126860" y="6436574"/>
            <a:ext cx="1143002" cy="276226"/>
          </a:xfrm>
        </p:spPr>
        <p:txBody>
          <a:bodyPr/>
          <a:lstStyle/>
          <a:p>
            <a:pPr rtl="0"/>
            <a:fld id="{25BA54BD-C84D-46CE-8B72-31BFB26ABA43}" type="slidenum">
              <a:rPr lang="ru-RU" smtClean="0">
                <a:solidFill>
                  <a:schemeClr val="tx1"/>
                </a:solidFill>
              </a:rPr>
              <a:t>28</a:t>
            </a:fld>
            <a:endParaRPr dirty="0" lang="ru-RU">
              <a:solidFill>
                <a:schemeClr val="tx1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28183" y="332656"/>
            <a:ext cx="12143085" cy="1020762"/>
          </a:xfrm>
          <a:prstGeom prst="rect">
            <a:avLst/>
          </a:prstGeom>
        </p:spPr>
        <p:txBody>
          <a:bodyPr anchor="b" bIns="45720" lIns="91440" rIns="91440" rtlCol="0" tIns="45720" vert="horz">
            <a:noAutofit/>
          </a:bodyPr>
          <a:lstStyle>
            <a:lvl1pPr algn="l" defTabSz="9144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kern="1200"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b="1" dirty="0" lang="ru-RU" sz="3600">
                <a:ln w="19050">
                  <a:solidFill>
                    <a:srgbClr val="C00000"/>
                  </a:solidFill>
                </a:ln>
                <a:latin charset="0" panose="040B0500000000000000" pitchFamily="81" typeface="B52"/>
              </a:rPr>
              <a:t>Сохранение памяти о жертвах </a:t>
            </a:r>
            <a:r>
              <a:rPr b="1" dirty="0" lang="ru-RU" smtClean="0" sz="3600">
                <a:ln w="19050">
                  <a:solidFill>
                    <a:srgbClr val="C00000"/>
                  </a:solidFill>
                </a:ln>
                <a:latin charset="0" panose="040B0500000000000000" pitchFamily="81" typeface="B52"/>
              </a:rPr>
              <a:t/>
            </a:r>
            <a:br>
              <a:rPr b="1" dirty="0" lang="ru-RU" smtClean="0" sz="3600">
                <a:ln w="19050">
                  <a:solidFill>
                    <a:srgbClr val="C00000"/>
                  </a:solidFill>
                </a:ln>
                <a:latin charset="0" panose="040B0500000000000000" pitchFamily="81" typeface="B52"/>
              </a:rPr>
            </a:br>
            <a:r>
              <a:rPr b="1" dirty="0" lang="ru-RU" smtClean="0" sz="3600">
                <a:ln w="19050">
                  <a:solidFill>
                    <a:srgbClr val="C00000"/>
                  </a:solidFill>
                </a:ln>
                <a:latin charset="0" panose="040B0500000000000000" pitchFamily="81" typeface="B52"/>
              </a:rPr>
              <a:t>Великой </a:t>
            </a:r>
            <a:r>
              <a:rPr b="1" dirty="0" lang="ru-RU" sz="3600">
                <a:ln w="19050">
                  <a:solidFill>
                    <a:srgbClr val="C00000"/>
                  </a:solidFill>
                </a:ln>
                <a:latin charset="0" panose="040B0500000000000000" pitchFamily="81" typeface="B52"/>
              </a:rPr>
              <a:t>Отечественной войны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66048" y="1628800"/>
            <a:ext cx="11593288" cy="222522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>
              <a:lnSpc>
                <a:spcPct val="90000"/>
              </a:lnSpc>
            </a:pPr>
            <a:r>
              <a:rPr dirty="0" lang="ru-RU" smtClean="0" sz="2200">
                <a:latin charset="-52" panose="02090506030505020304" pitchFamily="18" typeface="a_OldTyperNr"/>
              </a:rPr>
              <a:t>Разрабатываются </a:t>
            </a:r>
            <a:r>
              <a:rPr dirty="0" lang="ru-RU" sz="2200">
                <a:latin charset="-52" panose="02090506030505020304" pitchFamily="18" typeface="a_OldTyperNr"/>
              </a:rPr>
              <a:t>виртуальные информационные </a:t>
            </a:r>
            <a:r>
              <a:rPr dirty="0" lang="ru-RU" smtClean="0" sz="2200">
                <a:latin charset="-52" panose="02090506030505020304" pitchFamily="18" typeface="a_OldTyperNr"/>
              </a:rPr>
              <a:t>площадки:</a:t>
            </a:r>
          </a:p>
          <a:p>
            <a:pPr indent="-571500" marL="571500">
              <a:lnSpc>
                <a:spcPct val="90000"/>
              </a:lnSpc>
              <a:buFontTx/>
              <a:buChar char="-"/>
            </a:pPr>
            <a:r>
              <a:rPr dirty="0" lang="ru-RU" smtClean="0" sz="2200">
                <a:latin charset="-52" panose="02090506030505020304" pitchFamily="18" typeface="a_OldTyperNr"/>
              </a:rPr>
              <a:t>Интернет-портал </a:t>
            </a:r>
            <a:r>
              <a:rPr dirty="0" lang="ru-RU" sz="2200">
                <a:latin charset="-52" panose="02090506030505020304" pitchFamily="18" typeface="a_OldTyperNr"/>
              </a:rPr>
              <a:t>«Партизаны Беларуси» </a:t>
            </a:r>
            <a:r>
              <a:rPr dirty="0" lang="ru-RU" smtClean="0" sz="2200">
                <a:latin charset="-52" panose="02090506030505020304" pitchFamily="18" typeface="a_OldTyperNr"/>
              </a:rPr>
              <a:t>(https://partizany.by/);</a:t>
            </a:r>
            <a:endParaRPr dirty="0" lang="ru-RU" sz="2200">
              <a:latin charset="-52" panose="02090506030505020304" pitchFamily="18" typeface="a_OldTyperNr"/>
            </a:endParaRPr>
          </a:p>
          <a:p>
            <a:pPr indent="-571500" marL="571500">
              <a:lnSpc>
                <a:spcPct val="90000"/>
              </a:lnSpc>
              <a:buFontTx/>
              <a:buChar char="-"/>
            </a:pPr>
            <a:r>
              <a:rPr dirty="0" lang="ru-RU" sz="2200">
                <a:latin charset="-52" panose="02090506030505020304" pitchFamily="18" typeface="a_OldTyperNr"/>
              </a:rPr>
              <a:t>Электронная база данных «Белорусские деревни, сожженные в годы ВОВ» (http://db.narb.by</a:t>
            </a:r>
            <a:r>
              <a:rPr dirty="0" lang="ru-RU" smtClean="0" sz="2200">
                <a:latin charset="-52" panose="02090506030505020304" pitchFamily="18" typeface="a_OldTyperNr"/>
              </a:rPr>
              <a:t>/);</a:t>
            </a:r>
          </a:p>
          <a:p>
            <a:pPr indent="-571500" marL="571500">
              <a:lnSpc>
                <a:spcPct val="90000"/>
              </a:lnSpc>
              <a:buFontTx/>
              <a:buChar char="-"/>
            </a:pPr>
            <a:r>
              <a:rPr dirty="0" lang="ru-RU" smtClean="0" sz="2200">
                <a:latin charset="-52" panose="02090506030505020304" pitchFamily="18" typeface="a_OldTyperNr"/>
              </a:rPr>
              <a:t>Виртуальная версия </a:t>
            </a:r>
            <a:r>
              <a:rPr dirty="0" lang="ru-RU" sz="2200">
                <a:latin charset="-52" panose="02090506030505020304" pitchFamily="18" typeface="a_OldTyperNr"/>
              </a:rPr>
              <a:t>национального альбома памяти «Беларусь помнит. Родные лица Победы» (https://online-albom.by/)</a:t>
            </a:r>
            <a:endParaRPr dirty="0" lang="ru-RU" smtClean="0" sz="2200">
              <a:latin charset="-52" panose="02090506030505020304" pitchFamily="18" typeface="a_OldTyperNr"/>
            </a:endParaRPr>
          </a:p>
          <a:p>
            <a:pPr indent="-571500" marL="571500">
              <a:lnSpc>
                <a:spcPct val="90000"/>
              </a:lnSpc>
              <a:buFontTx/>
              <a:buChar char="-"/>
            </a:pPr>
            <a:endParaRPr dirty="0" lang="ru-RU" smtClean="0" sz="2200">
              <a:latin charset="-52" panose="02090506030505020304" pitchFamily="18" typeface="a_OldTyperNr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/>
          <a:srcRect b="17" l="30" r="22" t="59"/>
          <a:stretch/>
        </p:blipFill>
        <p:spPr>
          <a:xfrm>
            <a:off x="261764" y="3516447"/>
            <a:ext cx="5544616" cy="3191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015311"/>
      </p:ext>
    </p:extLst>
  </p:cSld>
  <p:clrMapOvr>
    <a:masterClrMapping/>
  </p:clrMapOvr>
  <p:transition spd="slow">
    <p:push dir="u"/>
  </p:transition>
  <p:timing>
    <p:tnLst>
      <p:par>
        <p:cTn dur="indefinite" id="1" nodeType="tmRoot" restart="never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0126860" y="6436574"/>
            <a:ext cx="1143002" cy="276226"/>
          </a:xfrm>
        </p:spPr>
        <p:txBody>
          <a:bodyPr/>
          <a:lstStyle/>
          <a:p>
            <a:pPr rtl="0"/>
            <a:fld id="{25BA54BD-C84D-46CE-8B72-31BFB26ABA43}" type="slidenum">
              <a:rPr lang="ru-RU" smtClean="0">
                <a:solidFill>
                  <a:schemeClr val="tx1"/>
                </a:solidFill>
              </a:rPr>
              <a:t>29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28183" y="332656"/>
            <a:ext cx="12143085" cy="1020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500" b="1" dirty="0">
                <a:ln w="19050">
                  <a:solidFill>
                    <a:srgbClr val="C00000"/>
                  </a:solidFill>
                </a:ln>
                <a:latin typeface="B52" panose="040B0500000000000000" pitchFamily="81" charset="0"/>
              </a:rPr>
              <a:t>Внешнеполитические инициативы Республики Беларусь в память о геноциде белорусского народа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49796" y="1700808"/>
            <a:ext cx="1159328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2000" dirty="0" smtClean="0">
                <a:latin typeface="a_OldTyperNr" panose="02090506030505020304" pitchFamily="18" charset="-52"/>
              </a:rPr>
              <a:t>Опубликован соответствующий материал, подготовленный </a:t>
            </a:r>
            <a:r>
              <a:rPr lang="ru-RU" sz="2000" dirty="0">
                <a:latin typeface="a_OldTyperNr" panose="02090506030505020304" pitchFamily="18" charset="-52"/>
              </a:rPr>
              <a:t>с участием Генеральной прокуратуры Республики Беларусь, в качестве официального документа 76-й сессии Генеральной Ассамблеи </a:t>
            </a:r>
            <a:r>
              <a:rPr lang="ru-RU" sz="2000" dirty="0" smtClean="0">
                <a:latin typeface="a_OldTyperNr" panose="02090506030505020304" pitchFamily="18" charset="-52"/>
              </a:rPr>
              <a:t>ООН</a:t>
            </a:r>
            <a:r>
              <a:rPr lang="ru-RU" sz="2000" dirty="0">
                <a:latin typeface="a_OldTyperNr" panose="02090506030505020304" pitchFamily="18" charset="-52"/>
              </a:rPr>
              <a:t>. Это позволило официально задокументировать позицию Беларуси в ООН и максимально широко распространить ее среди государств-членов </a:t>
            </a:r>
            <a:r>
              <a:rPr lang="ru-RU" sz="2000" dirty="0" smtClean="0">
                <a:latin typeface="a_OldTyperNr" panose="02090506030505020304" pitchFamily="18" charset="-52"/>
              </a:rPr>
              <a:t>организации.</a:t>
            </a:r>
          </a:p>
          <a:p>
            <a:pPr>
              <a:lnSpc>
                <a:spcPct val="90000"/>
              </a:lnSpc>
            </a:pPr>
            <a:endParaRPr lang="ru-RU" sz="2000" dirty="0">
              <a:latin typeface="a_OldTyperNr" panose="02090506030505020304" pitchFamily="18" charset="-52"/>
            </a:endParaRPr>
          </a:p>
          <a:p>
            <a:pPr>
              <a:lnSpc>
                <a:spcPct val="90000"/>
              </a:lnSpc>
            </a:pPr>
            <a:r>
              <a:rPr lang="ru-RU" sz="2000" dirty="0">
                <a:latin typeface="a_OldTyperNr" panose="02090506030505020304" pitchFamily="18" charset="-52"/>
              </a:rPr>
              <a:t>Генеральной прокуратурой направлено в адрес зарубежных организаций 88 поручений </a:t>
            </a:r>
            <a:r>
              <a:rPr lang="ru-RU" sz="2000" dirty="0" smtClean="0">
                <a:latin typeface="a_OldTyperNr" panose="02090506030505020304" pitchFamily="18" charset="-52"/>
              </a:rPr>
              <a:t/>
            </a:r>
            <a:br>
              <a:rPr lang="ru-RU" sz="2000" dirty="0" smtClean="0">
                <a:latin typeface="a_OldTyperNr" panose="02090506030505020304" pitchFamily="18" charset="-52"/>
              </a:rPr>
            </a:br>
            <a:r>
              <a:rPr lang="ru-RU" sz="2000" dirty="0" smtClean="0">
                <a:latin typeface="a_OldTyperNr" panose="02090506030505020304" pitchFamily="18" charset="-52"/>
              </a:rPr>
              <a:t>и </a:t>
            </a:r>
            <a:r>
              <a:rPr lang="ru-RU" sz="2000" dirty="0">
                <a:latin typeface="a_OldTyperNr" panose="02090506030505020304" pitchFamily="18" charset="-52"/>
              </a:rPr>
              <a:t>просьб об оказании правовой помощи по уголовному делу в десятки </a:t>
            </a:r>
            <a:r>
              <a:rPr lang="ru-RU" sz="2000" dirty="0" smtClean="0">
                <a:latin typeface="a_OldTyperNr" panose="02090506030505020304" pitchFamily="18" charset="-52"/>
              </a:rPr>
              <a:t>стран.</a:t>
            </a:r>
          </a:p>
          <a:p>
            <a:pPr>
              <a:lnSpc>
                <a:spcPct val="90000"/>
              </a:lnSpc>
            </a:pPr>
            <a:endParaRPr lang="ru-RU" sz="2000" dirty="0">
              <a:latin typeface="a_OldTyperNr" panose="02090506030505020304" pitchFamily="18" charset="-52"/>
            </a:endParaRPr>
          </a:p>
          <a:p>
            <a:pPr>
              <a:lnSpc>
                <a:spcPct val="90000"/>
              </a:lnSpc>
            </a:pPr>
            <a:r>
              <a:rPr lang="ru-RU" sz="2000" dirty="0">
                <a:latin typeface="a_OldTyperNr" panose="02090506030505020304" pitchFamily="18" charset="-52"/>
              </a:rPr>
              <a:t>Беларусь оформила соавторство и выступила в поддержку российской резолюции в Генеральной </a:t>
            </a:r>
            <a:r>
              <a:rPr lang="ru-RU" sz="2000" dirty="0" smtClean="0">
                <a:latin typeface="a_OldTyperNr" panose="02090506030505020304" pitchFamily="18" charset="-52"/>
              </a:rPr>
              <a:t>Ассамблее </a:t>
            </a:r>
            <a:r>
              <a:rPr lang="ru-RU" sz="2000" dirty="0">
                <a:latin typeface="a_OldTyperNr" panose="02090506030505020304" pitchFamily="18" charset="-52"/>
              </a:rPr>
              <a:t>ООН «Борьба с героизацией нацизма, неонацизмом и другими видами практики, которые способствуют эскалации современных форм расизма, расовой дискриминации, ксенофобии и связанной с ними нетерпимости».</a:t>
            </a:r>
            <a:endParaRPr lang="ru-RU" sz="2000" dirty="0">
              <a:latin typeface="a_OldTyperNr" panose="02090506030505020304" pitchFamily="18" charset="-52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6025" y="5008215"/>
            <a:ext cx="1862336" cy="1862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2311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39" y="476672"/>
            <a:ext cx="12143085" cy="1020762"/>
          </a:xfrm>
        </p:spPr>
        <p:txBody>
          <a:bodyPr>
            <a:noAutofit/>
          </a:bodyPr>
          <a:lstStyle/>
          <a:p>
            <a:pPr algn="ctr"/>
            <a:r>
              <a:rPr b="1" dirty="0" lang="ru-RU" sz="4800">
                <a:ln w="19050">
                  <a:solidFill>
                    <a:srgbClr val="C00000"/>
                  </a:solidFill>
                </a:ln>
                <a:latin charset="0" panose="040B0500000000000000" pitchFamily="81" typeface="B52"/>
              </a:rPr>
              <a:t>Хатынь – неутихающая боль </a:t>
            </a:r>
            <a:r>
              <a:rPr b="1" dirty="0" lang="ru-RU" smtClean="0" sz="4800">
                <a:ln w="19050">
                  <a:solidFill>
                    <a:srgbClr val="C00000"/>
                  </a:solidFill>
                </a:ln>
                <a:latin charset="0" panose="040B0500000000000000" pitchFamily="81" typeface="B52"/>
              </a:rPr>
              <a:t/>
            </a:r>
            <a:br>
              <a:rPr b="1" dirty="0" lang="ru-RU" smtClean="0" sz="4800">
                <a:ln w="19050">
                  <a:solidFill>
                    <a:srgbClr val="C00000"/>
                  </a:solidFill>
                </a:ln>
                <a:latin charset="0" panose="040B0500000000000000" pitchFamily="81" typeface="B52"/>
              </a:rPr>
            </a:br>
            <a:r>
              <a:rPr b="1" dirty="0" lang="ru-RU" smtClean="0" sz="4800">
                <a:ln w="19050">
                  <a:solidFill>
                    <a:srgbClr val="C00000"/>
                  </a:solidFill>
                </a:ln>
                <a:latin charset="0" panose="040B0500000000000000" pitchFamily="81" typeface="B52"/>
              </a:rPr>
              <a:t>в </a:t>
            </a:r>
            <a:r>
              <a:rPr b="1" dirty="0" lang="ru-RU" sz="4800">
                <a:ln w="19050">
                  <a:solidFill>
                    <a:srgbClr val="C00000"/>
                  </a:solidFill>
                </a:ln>
                <a:latin charset="0" panose="040B0500000000000000" pitchFamily="81" typeface="B52"/>
              </a:rPr>
              <a:t>сердце белорусов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pPr rtl="0"/>
            <a:fld id="{25BA54BD-C84D-46CE-8B72-31BFB26ABA43}" type="slidenum">
              <a:rPr lang="ru-RU" smtClean="0"/>
              <a:t>3</a:t>
            </a:fld>
            <a:endParaRPr dirty="0" lang="ru-RU"/>
          </a:p>
        </p:txBody>
      </p:sp>
      <p:pic>
        <p:nvPicPr>
          <p:cNvPr descr="хатынь козыри" id="7" name="Picture 8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" l="85" r="107" t="18"/>
          <a:stretch>
            <a:fillRect/>
          </a:stretch>
        </p:blipFill>
        <p:spPr bwMode="auto">
          <a:xfrm>
            <a:off x="405780" y="1786549"/>
            <a:ext cx="2798440" cy="4890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Прямая со стрелкой 12"/>
          <p:cNvCxnSpPr/>
          <p:nvPr/>
        </p:nvCxnSpPr>
        <p:spPr>
          <a:xfrm flipH="1">
            <a:off x="1805000" y="2420888"/>
            <a:ext cx="1913148" cy="165618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646140" y="2042685"/>
            <a:ext cx="8227252" cy="4358116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just"/>
            <a:r>
              <a:rPr dirty="0" lang="ru-RU" smtClean="0" sz="2800">
                <a:latin charset="-52" panose="02090506030505020304" pitchFamily="18" typeface="a_OldTyperNr"/>
              </a:rPr>
              <a:t>На этом перекрестке утром </a:t>
            </a:r>
            <a:r>
              <a:rPr dirty="0" lang="ru-RU" sz="2800">
                <a:latin charset="-52" panose="02090506030505020304" pitchFamily="18" typeface="a_OldTyperNr"/>
              </a:rPr>
              <a:t>22 марта 1943 г. </a:t>
            </a:r>
            <a:r>
              <a:rPr dirty="0" lang="ru-RU" smtClean="0" sz="2800">
                <a:latin charset="-52" panose="02090506030505020304" pitchFamily="18" typeface="a_OldTyperNr"/>
              </a:rPr>
              <a:t/>
            </a:r>
            <a:br>
              <a:rPr dirty="0" lang="ru-RU" smtClean="0" sz="2800">
                <a:latin charset="-52" panose="02090506030505020304" pitchFamily="18" typeface="a_OldTyperNr"/>
              </a:rPr>
            </a:br>
            <a:r>
              <a:rPr dirty="0" lang="ru-RU" smtClean="0" sz="2800">
                <a:latin charset="-52" panose="02090506030505020304" pitchFamily="18" typeface="a_OldTyperNr"/>
              </a:rPr>
              <a:t>в </a:t>
            </a:r>
            <a:r>
              <a:rPr dirty="0" lang="ru-RU" sz="2800">
                <a:latin charset="-52" panose="02090506030505020304" pitchFamily="18" typeface="a_OldTyperNr"/>
              </a:rPr>
              <a:t>6 км от </a:t>
            </a:r>
            <a:r>
              <a:rPr dirty="0" err="1" lang="ru-RU" sz="2800">
                <a:latin charset="-52" panose="02090506030505020304" pitchFamily="18" typeface="a_OldTyperNr"/>
              </a:rPr>
              <a:t>д.Хатынь</a:t>
            </a:r>
            <a:r>
              <a:rPr dirty="0" lang="ru-RU" sz="2800">
                <a:latin charset="-52" panose="02090506030505020304" pitchFamily="18" typeface="a_OldTyperNr"/>
              </a:rPr>
              <a:t> </a:t>
            </a:r>
            <a:r>
              <a:rPr dirty="0" lang="ru-RU" smtClean="0" sz="2800">
                <a:latin charset="-52" panose="02090506030505020304" pitchFamily="18" typeface="a_OldTyperNr"/>
              </a:rPr>
              <a:t>в </a:t>
            </a:r>
            <a:r>
              <a:rPr dirty="0" lang="ru-RU" sz="2800">
                <a:latin charset="-52" panose="02090506030505020304" pitchFamily="18" typeface="a_OldTyperNr"/>
              </a:rPr>
              <a:t>Минской области партизанами была обстреляна </a:t>
            </a:r>
            <a:r>
              <a:rPr dirty="0" lang="ru-RU" sz="2800">
                <a:latin charset="-52" panose="02090506030505020304" pitchFamily="18" typeface="a_OldTyperNr"/>
              </a:rPr>
              <a:t>автоколонна 118-го полицейского батальона </a:t>
            </a:r>
            <a:r>
              <a:rPr dirty="0" lang="ru-RU" sz="2800">
                <a:latin charset="-52" panose="02090506030505020304" pitchFamily="18" typeface="a_OldTyperNr"/>
              </a:rPr>
              <a:t>фашистов. </a:t>
            </a:r>
            <a:r>
              <a:rPr dirty="0" lang="ru-RU" smtClean="0" sz="2800">
                <a:latin charset="-52" panose="02090506030505020304" pitchFamily="18" typeface="a_OldTyperNr"/>
              </a:rPr>
              <a:t/>
            </a:r>
            <a:br>
              <a:rPr dirty="0" lang="ru-RU" smtClean="0" sz="2800">
                <a:latin charset="-52" panose="02090506030505020304" pitchFamily="18" typeface="a_OldTyperNr"/>
              </a:rPr>
            </a:br>
            <a:r>
              <a:rPr dirty="0" lang="ru-RU" smtClean="0" sz="2800">
                <a:latin charset="-52" panose="02090506030505020304" pitchFamily="18" typeface="a_OldTyperNr"/>
              </a:rPr>
              <a:t>В </a:t>
            </a:r>
            <a:r>
              <a:rPr dirty="0" lang="ru-RU" sz="2800">
                <a:latin charset="-52" panose="02090506030505020304" pitchFamily="18" typeface="a_OldTyperNr"/>
              </a:rPr>
              <a:t>тот день партизаны выполняли обычную боевую задачу: нарушить связь между гарнизонами, в которых находились </a:t>
            </a:r>
            <a:r>
              <a:rPr dirty="0" lang="ru-RU" smtClean="0" sz="2800">
                <a:latin charset="-52" panose="02090506030505020304" pitchFamily="18" typeface="a_OldTyperNr"/>
              </a:rPr>
              <a:t>немецкие подразделения</a:t>
            </a:r>
            <a:r>
              <a:rPr dirty="0" lang="ru-RU" sz="2800">
                <a:latin charset="-52" panose="02090506030505020304" pitchFamily="18" typeface="a_OldTyperNr"/>
              </a:rPr>
              <a:t>. </a:t>
            </a:r>
            <a:r>
              <a:rPr dirty="0" lang="ru-RU" smtClean="0" sz="2800">
                <a:latin charset="-52" panose="02090506030505020304" pitchFamily="18" typeface="a_OldTyperNr"/>
              </a:rPr>
              <a:t>В </a:t>
            </a:r>
            <a:r>
              <a:rPr dirty="0" lang="ru-RU" sz="2800">
                <a:latin charset="-52" panose="02090506030505020304" pitchFamily="18" typeface="a_OldTyperNr"/>
              </a:rPr>
              <a:t>результате нападения был убит немецкий </a:t>
            </a:r>
            <a:r>
              <a:rPr dirty="0" lang="ru-RU" sz="2800">
                <a:latin charset="-52" panose="02090506030505020304" pitchFamily="18" typeface="a_OldTyperNr"/>
              </a:rPr>
              <a:t>офицер </a:t>
            </a:r>
            <a:r>
              <a:rPr dirty="0" err="1" lang="ru-RU" smtClean="0" sz="2800">
                <a:latin charset="-52" panose="02090506030505020304" pitchFamily="18" typeface="a_OldTyperNr"/>
              </a:rPr>
              <a:t>гауптман</a:t>
            </a:r>
            <a:r>
              <a:rPr dirty="0" lang="ru-RU" smtClean="0" sz="2800">
                <a:latin charset="-52" panose="02090506030505020304" pitchFamily="18" typeface="a_OldTyperNr"/>
              </a:rPr>
              <a:t> </a:t>
            </a:r>
            <a:r>
              <a:rPr dirty="0" lang="ru-RU" sz="2800">
                <a:latin charset="-52" panose="02090506030505020304" pitchFamily="18" typeface="a_OldTyperNr"/>
              </a:rPr>
              <a:t>Ганс </a:t>
            </a:r>
            <a:r>
              <a:rPr dirty="0" err="1" lang="ru-RU" smtClean="0" sz="2800">
                <a:latin charset="-52" panose="02090506030505020304" pitchFamily="18" typeface="a_OldTyperNr"/>
              </a:rPr>
              <a:t>Вёльке</a:t>
            </a:r>
            <a:r>
              <a:rPr dirty="0" lang="ru-RU" smtClean="0" sz="2800">
                <a:latin charset="-52" panose="02090506030505020304" pitchFamily="18" typeface="a_OldTyperNr"/>
              </a:rPr>
              <a:t>. </a:t>
            </a:r>
            <a:endParaRPr dirty="0" lang="ru-RU" sz="2800">
              <a:latin charset="-52" panose="02090506030505020304" pitchFamily="18" typeface="a_OldTyperNr"/>
            </a:endParaRPr>
          </a:p>
          <a:p>
            <a:pPr algn="just">
              <a:lnSpc>
                <a:spcPct val="90000"/>
              </a:lnSpc>
            </a:pPr>
            <a:endParaRPr dirty="0" lang="ru-RU" sz="2800"/>
          </a:p>
        </p:txBody>
      </p:sp>
    </p:spTree>
    <p:extLst>
      <p:ext uri="{BB962C8B-B14F-4D97-AF65-F5344CB8AC3E}">
        <p14:creationId xmlns:p14="http://schemas.microsoft.com/office/powerpoint/2010/main" val="1029764755"/>
      </p:ext>
    </p:extLst>
  </p:cSld>
  <p:clrMapOvr>
    <a:masterClrMapping/>
  </p:clrMapOvr>
  <p:transition spd="slow">
    <p:push dir="u"/>
  </p:transition>
  <p:timing>
    <p:tnLst>
      <p:par>
        <p:cTn dur="indefinite" id="1" nodeType="tmRoot" restart="never"/>
      </p:par>
    </p:tnLst>
  </p:timing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0" y="404664"/>
            <a:ext cx="12188825" cy="1020762"/>
          </a:xfrm>
        </p:spPr>
        <p:txBody>
          <a:bodyPr rtlCol="0">
            <a:noAutofit/>
          </a:bodyPr>
          <a:lstStyle/>
          <a:p>
            <a:pPr algn="ctr"/>
            <a:r>
              <a:rPr b="1" dirty="0" lang="ru-RU" sz="5000">
                <a:ln w="19050">
                  <a:solidFill>
                    <a:srgbClr val="C00000"/>
                  </a:solidFill>
                </a:ln>
                <a:latin charset="0" panose="040B0500000000000000" pitchFamily="81" typeface="B52"/>
              </a:rPr>
              <a:t>В Беларуси нет места забвению, святотатству и ревизии истории</a:t>
            </a:r>
            <a:endParaRPr b="1" dirty="0" lang="ru-RU" sz="5000">
              <a:ln w="19050">
                <a:solidFill>
                  <a:srgbClr val="C00000"/>
                </a:solidFill>
              </a:ln>
              <a:latin charset="0" panose="040B0500000000000000" pitchFamily="81" typeface="B5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86300" y="2060848"/>
            <a:ext cx="6840760" cy="416421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just">
              <a:lnSpc>
                <a:spcPct val="90000"/>
              </a:lnSpc>
            </a:pPr>
            <a:r>
              <a:rPr b="1" dirty="0" lang="ru-RU" sz="2400">
                <a:latin charset="-52" panose="02090506030505020304" pitchFamily="18" typeface="a_OldTyperNr"/>
              </a:rPr>
              <a:t>«Собранные доказательства, установленные обстоятельства преступлений нацизма – это адекватный ответ на брошенный нам вызов. Сейчас надо сохранить самое ценное, что есть в нашей стране: мир, спокойствие, стабильность. Приумножить достижения белорусского народа, создать условия для дальнейшего укрепления, развития </a:t>
            </a:r>
            <a:r>
              <a:rPr b="1" dirty="0" lang="ru-RU" smtClean="0" sz="2400">
                <a:latin charset="-52" panose="02090506030505020304" pitchFamily="18" typeface="a_OldTyperNr"/>
              </a:rPr>
              <a:t/>
            </a:r>
            <a:br>
              <a:rPr b="1" dirty="0" lang="ru-RU" smtClean="0" sz="2400">
                <a:latin charset="-52" panose="02090506030505020304" pitchFamily="18" typeface="a_OldTyperNr"/>
              </a:rPr>
            </a:br>
            <a:r>
              <a:rPr b="1" dirty="0" lang="ru-RU" smtClean="0" sz="2400">
                <a:latin charset="-52" panose="02090506030505020304" pitchFamily="18" typeface="a_OldTyperNr"/>
              </a:rPr>
              <a:t>и </a:t>
            </a:r>
            <a:r>
              <a:rPr b="1" dirty="0" lang="ru-RU" sz="2400">
                <a:latin charset="-52" panose="02090506030505020304" pitchFamily="18" typeface="a_OldTyperNr"/>
              </a:rPr>
              <a:t>процветания Беларуси</a:t>
            </a:r>
            <a:r>
              <a:rPr b="1" dirty="0" lang="ru-RU" smtClean="0" sz="2400">
                <a:latin charset="-52" panose="02090506030505020304" pitchFamily="18" typeface="a_OldTyperNr"/>
              </a:rPr>
              <a:t>»</a:t>
            </a:r>
          </a:p>
          <a:p>
            <a:pPr algn="just">
              <a:lnSpc>
                <a:spcPct val="90000"/>
              </a:lnSpc>
            </a:pPr>
            <a:endParaRPr b="1" dirty="0" lang="ru-RU" sz="2400">
              <a:latin charset="-52" panose="02090506030505020304" pitchFamily="18" typeface="a_OldTyperNr"/>
            </a:endParaRPr>
          </a:p>
          <a:p>
            <a:pPr algn="just">
              <a:lnSpc>
                <a:spcPct val="90000"/>
              </a:lnSpc>
            </a:pPr>
            <a:r>
              <a:rPr b="1" dirty="0" i="1" lang="ru-RU" smtClean="0">
                <a:latin charset="-52" panose="02090506030505020304" pitchFamily="18" typeface="a_OldTyperNr"/>
              </a:rPr>
              <a:t>			выступление </a:t>
            </a:r>
            <a:r>
              <a:rPr b="1" dirty="0" i="1" lang="ru-RU">
                <a:latin charset="-52" panose="02090506030505020304" pitchFamily="18" typeface="a_OldTyperNr"/>
              </a:rPr>
              <a:t>24 июня 2022 г. </a:t>
            </a:r>
            <a:r>
              <a:rPr b="1" dirty="0" i="1" lang="ru-RU" smtClean="0">
                <a:latin charset="-52" panose="02090506030505020304" pitchFamily="18" typeface="a_OldTyperNr"/>
              </a:rPr>
              <a:t/>
            </a:r>
            <a:br>
              <a:rPr b="1" dirty="0" i="1" lang="ru-RU" smtClean="0">
                <a:latin charset="-52" panose="02090506030505020304" pitchFamily="18" typeface="a_OldTyperNr"/>
              </a:rPr>
            </a:br>
            <a:r>
              <a:rPr b="1" dirty="0" i="1" lang="ru-RU" smtClean="0">
                <a:latin charset="-52" panose="02090506030505020304" pitchFamily="18" typeface="a_OldTyperNr"/>
              </a:rPr>
              <a:t>			по </a:t>
            </a:r>
            <a:r>
              <a:rPr b="1" dirty="0" i="1" lang="ru-RU">
                <a:latin charset="-52" panose="02090506030505020304" pitchFamily="18" typeface="a_OldTyperNr"/>
              </a:rPr>
              <a:t>случаю 100-летия </a:t>
            </a:r>
            <a:r>
              <a:rPr b="1" dirty="0" i="1" lang="ru-RU" smtClean="0">
                <a:latin charset="-52" panose="02090506030505020304" pitchFamily="18" typeface="a_OldTyperNr"/>
              </a:rPr>
              <a:t>					Прокуратуры </a:t>
            </a:r>
            <a:r>
              <a:rPr b="1" dirty="0" i="1" lang="ru-RU">
                <a:latin charset="-52" panose="02090506030505020304" pitchFamily="18" typeface="a_OldTyperNr"/>
              </a:rPr>
              <a:t>Республики Беларусь</a:t>
            </a:r>
            <a:endParaRPr b="1" dirty="0" i="1" lang="ru-RU">
              <a:latin charset="-52" panose="02090506030505020304" pitchFamily="18" typeface="a_OldTyperNr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pPr rtl="0"/>
            <a:fld id="{25BA54BD-C84D-46CE-8B72-31BFB26ABA43}" type="slidenum">
              <a:rPr lang="ru-RU" smtClean="0"/>
              <a:t>30</a:t>
            </a:fld>
            <a:endParaRPr dirty="0"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/>
          <a:srcRect b="128" l="93" r="25" t="145"/>
          <a:stretch/>
        </p:blipFill>
        <p:spPr>
          <a:xfrm>
            <a:off x="261764" y="2348880"/>
            <a:ext cx="4608512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071570"/>
      </p:ext>
    </p:extLst>
  </p:cSld>
  <p:clrMapOvr>
    <a:masterClrMapping/>
  </p:clrMapOvr>
  <p:transition spd="slow">
    <p:push dir="u"/>
  </p:transition>
  <p:timing>
    <p:tnLst>
      <p:par>
        <p:cTn dur="indefinite" id="1" nodeType="tmRoot" restart="never"/>
      </p:par>
    </p:tn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pPr rtl="0"/>
            <a:fld id="{25BA54BD-C84D-46CE-8B72-31BFB26ABA43}" type="slidenum">
              <a:rPr lang="ru-RU" smtClean="0"/>
              <a:t>4</a:t>
            </a:fld>
            <a:endParaRPr dirty="0"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61764" y="476672"/>
            <a:ext cx="12143085" cy="1020762"/>
          </a:xfrm>
          <a:prstGeom prst="rect">
            <a:avLst/>
          </a:prstGeom>
        </p:spPr>
        <p:txBody>
          <a:bodyPr anchor="b" bIns="45720" lIns="91440" rIns="91440" rtlCol="0" tIns="45720" vert="horz">
            <a:noAutofit/>
          </a:bodyPr>
          <a:lstStyle>
            <a:lvl1pPr algn="l" defTabSz="9144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kern="1200"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b="1" dirty="0" lang="ru-RU" smtClean="0" sz="4800">
                <a:ln w="19050">
                  <a:solidFill>
                    <a:srgbClr val="C00000"/>
                  </a:solidFill>
                </a:ln>
                <a:latin charset="0" panose="040B0500000000000000" pitchFamily="81" typeface="B52"/>
              </a:rPr>
              <a:t>Хатынь – неутихающая боль </a:t>
            </a:r>
            <a:br>
              <a:rPr b="1" dirty="0" lang="ru-RU" smtClean="0" sz="4800">
                <a:ln w="19050">
                  <a:solidFill>
                    <a:srgbClr val="C00000"/>
                  </a:solidFill>
                </a:ln>
                <a:latin charset="0" panose="040B0500000000000000" pitchFamily="81" typeface="B52"/>
              </a:rPr>
            </a:br>
            <a:r>
              <a:rPr b="1" dirty="0" lang="ru-RU" smtClean="0" sz="4800">
                <a:ln w="19050">
                  <a:solidFill>
                    <a:srgbClr val="C00000"/>
                  </a:solidFill>
                </a:ln>
                <a:latin charset="0" panose="040B0500000000000000" pitchFamily="81" typeface="B52"/>
              </a:rPr>
              <a:t>в сердце белорусов </a:t>
            </a:r>
            <a:endParaRPr b="1" dirty="0" lang="ru-RU" sz="4800">
              <a:ln w="19050">
                <a:solidFill>
                  <a:srgbClr val="C00000"/>
                </a:solidFill>
              </a:ln>
              <a:latin charset="0" panose="040B0500000000000000" pitchFamily="81" typeface="B52"/>
            </a:endParaRPr>
          </a:p>
        </p:txBody>
      </p:sp>
      <p:pic>
        <p:nvPicPr>
          <p:cNvPr descr="36divss" id="6" name="Picture 0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9" l="68" r="755" t="60"/>
          <a:stretch>
            <a:fillRect/>
          </a:stretch>
        </p:blipFill>
        <p:spPr bwMode="auto">
          <a:xfrm>
            <a:off x="3790764" y="4083119"/>
            <a:ext cx="1687513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descr="360px-Bundesarchiv_Bild_183-S73495,_Oskar_Dirlewanger" id="7" name="Picture 1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48" y="2138432"/>
            <a:ext cx="2336800" cy="388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454549" y="2204864"/>
            <a:ext cx="4359944" cy="1754326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>
              <a:lnSpc>
                <a:spcPct val="90000"/>
              </a:lnSpc>
            </a:pPr>
            <a:r>
              <a:rPr dirty="0" lang="ru-RU" sz="2400">
                <a:latin charset="-52" panose="02090506030505020304" pitchFamily="18" typeface="a_OldTyperNr"/>
              </a:rPr>
              <a:t>Оскар Пауль </a:t>
            </a:r>
            <a:r>
              <a:rPr dirty="0" err="1" lang="ru-RU" sz="2400">
                <a:latin charset="-52" panose="02090506030505020304" pitchFamily="18" typeface="a_OldTyperNr"/>
              </a:rPr>
              <a:t>Дирлевангер</a:t>
            </a:r>
            <a:r>
              <a:rPr dirty="0" lang="ru-RU" sz="2400">
                <a:latin charset="-52" panose="02090506030505020304" pitchFamily="18" typeface="a_OldTyperNr"/>
              </a:rPr>
              <a:t/>
            </a:r>
            <a:br>
              <a:rPr dirty="0" lang="ru-RU" sz="2400">
                <a:latin charset="-52" panose="02090506030505020304" pitchFamily="18" typeface="a_OldTyperNr"/>
              </a:rPr>
            </a:br>
            <a:r>
              <a:rPr dirty="0" lang="ru-RU" sz="2400">
                <a:latin charset="-52" panose="02090506030505020304" pitchFamily="18" typeface="a_OldTyperNr"/>
              </a:rPr>
              <a:t> в звании </a:t>
            </a:r>
            <a:r>
              <a:rPr dirty="0" err="1" lang="ru-RU" sz="2400">
                <a:latin charset="-52" panose="02090506030505020304" pitchFamily="18" typeface="a_OldTyperNr"/>
              </a:rPr>
              <a:t>оберфюрера</a:t>
            </a:r>
            <a:r>
              <a:rPr dirty="0" lang="ru-RU" sz="2400">
                <a:latin charset="-52" panose="02090506030505020304" pitchFamily="18" typeface="a_OldTyperNr"/>
              </a:rPr>
              <a:t> СС, </a:t>
            </a:r>
            <a:br>
              <a:rPr dirty="0" lang="ru-RU" sz="2400">
                <a:latin charset="-52" panose="02090506030505020304" pitchFamily="18" typeface="a_OldTyperNr"/>
              </a:rPr>
            </a:br>
            <a:r>
              <a:rPr dirty="0" lang="ru-RU" sz="2400">
                <a:latin charset="-52" panose="02090506030505020304" pitchFamily="18" typeface="a_OldTyperNr"/>
              </a:rPr>
              <a:t>1944 </a:t>
            </a:r>
            <a:r>
              <a:rPr dirty="0" lang="ru-RU" smtClean="0" sz="2400">
                <a:latin charset="-52" panose="02090506030505020304" pitchFamily="18" typeface="a_OldTyperNr"/>
              </a:rPr>
              <a:t>год.</a:t>
            </a:r>
            <a:r>
              <a:rPr dirty="0" lang="ru-RU" sz="2400">
                <a:latin charset="-52" panose="02090506030505020304" pitchFamily="18" typeface="a_OldTyperNr"/>
              </a:rPr>
              <a:t/>
            </a:r>
            <a:br>
              <a:rPr dirty="0" lang="ru-RU" sz="2400">
                <a:latin charset="-52" panose="02090506030505020304" pitchFamily="18" typeface="a_OldTyperNr"/>
              </a:rPr>
            </a:br>
            <a:r>
              <a:rPr dirty="0" lang="ru-RU" sz="2400">
                <a:latin charset="-52" panose="02090506030505020304" pitchFamily="18" typeface="a_OldTyperNr"/>
              </a:rPr>
              <a:t>Умер от побоев 5 июня 1945 года</a:t>
            </a:r>
            <a:endParaRPr dirty="0" lang="ru-RU" sz="2400">
              <a:latin charset="-52" panose="02090506030505020304" pitchFamily="18" typeface="a_OldTyperNr"/>
            </a:endParaRPr>
          </a:p>
        </p:txBody>
      </p:sp>
      <p:pic>
        <p:nvPicPr>
          <p:cNvPr descr="полицаи" id="11" name="Picture 2"/>
          <p:cNvPicPr>
            <a:picLocks noChangeArrowheads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"/>
          <a:stretch>
            <a:fillRect/>
          </a:stretch>
        </p:blipFill>
        <p:spPr bwMode="auto">
          <a:xfrm>
            <a:off x="6814493" y="2819245"/>
            <a:ext cx="5085406" cy="3214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814493" y="1617007"/>
            <a:ext cx="5374331" cy="1089529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>
              <a:lnSpc>
                <a:spcPct val="90000"/>
              </a:lnSpc>
            </a:pPr>
            <a:r>
              <a:rPr dirty="0" lang="ru-RU" smtClean="0" sz="2400">
                <a:latin charset="-52" panose="02090506030505020304" pitchFamily="18" typeface="a_OldTyperNr"/>
              </a:rPr>
              <a:t>118-й батальон </a:t>
            </a:r>
            <a:r>
              <a:rPr dirty="0" err="1" lang="ru-RU" smtClean="0" sz="2400">
                <a:latin charset="-52" panose="02090506030505020304" pitchFamily="18" typeface="a_OldTyperNr"/>
              </a:rPr>
              <a:t>шуцманшафта</a:t>
            </a:r>
            <a:r>
              <a:rPr dirty="0" lang="ru-RU" smtClean="0" sz="2400">
                <a:latin charset="-52" panose="02090506030505020304" pitchFamily="18" typeface="a_OldTyperNr"/>
              </a:rPr>
              <a:t/>
            </a:r>
            <a:br>
              <a:rPr dirty="0" lang="ru-RU" smtClean="0" sz="2400">
                <a:latin charset="-52" panose="02090506030505020304" pitchFamily="18" typeface="a_OldTyperNr"/>
              </a:rPr>
            </a:br>
            <a:r>
              <a:rPr dirty="0" lang="ru-RU" smtClean="0" sz="2400">
                <a:latin charset="-52" panose="02090506030505020304" pitchFamily="18" typeface="a_OldTyperNr"/>
              </a:rPr>
              <a:t>(вспомогательная охранная полиция) </a:t>
            </a:r>
            <a:endParaRPr dirty="0" lang="ru-RU" sz="2400">
              <a:latin charset="-52" panose="02090506030505020304" pitchFamily="18" typeface="a_OldTyperNr"/>
            </a:endParaRPr>
          </a:p>
        </p:txBody>
      </p:sp>
    </p:spTree>
    <p:extLst>
      <p:ext uri="{BB962C8B-B14F-4D97-AF65-F5344CB8AC3E}">
        <p14:creationId xmlns:p14="http://schemas.microsoft.com/office/powerpoint/2010/main" val="3454466661"/>
      </p:ext>
    </p:extLst>
  </p:cSld>
  <p:clrMapOvr>
    <a:masterClrMapping/>
  </p:clrMapOvr>
  <p:transition spd="slow">
    <p:push dir="u"/>
  </p:transition>
  <p:timing>
    <p:tnLst>
      <p:par>
        <p:cTn dur="indefinite" id="1" nodeType="tmRoot" restart="never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500" y="5754561"/>
            <a:ext cx="12188825" cy="1292479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5BA54BD-C84D-46CE-8B72-31BFB26ABA43}" type="slidenum">
              <a:rPr lang="ru-RU" smtClean="0"/>
              <a:t>5</a:t>
            </a:fld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61764" y="476672"/>
            <a:ext cx="12143085" cy="1020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ln w="19050">
                  <a:solidFill>
                    <a:srgbClr val="C00000"/>
                  </a:solidFill>
                </a:ln>
                <a:latin typeface="B52" panose="040B0500000000000000" pitchFamily="81" charset="0"/>
              </a:rPr>
              <a:t>Хатынь – неутихающая боль </a:t>
            </a:r>
            <a:br>
              <a:rPr lang="ru-RU" sz="4800" b="1" dirty="0" smtClean="0">
                <a:ln w="19050">
                  <a:solidFill>
                    <a:srgbClr val="C00000"/>
                  </a:solidFill>
                </a:ln>
                <a:latin typeface="B52" panose="040B0500000000000000" pitchFamily="81" charset="0"/>
              </a:rPr>
            </a:br>
            <a:r>
              <a:rPr lang="ru-RU" sz="4800" b="1" dirty="0" smtClean="0">
                <a:ln w="19050">
                  <a:solidFill>
                    <a:srgbClr val="C00000"/>
                  </a:solidFill>
                </a:ln>
                <a:latin typeface="B52" panose="040B0500000000000000" pitchFamily="81" charset="0"/>
              </a:rPr>
              <a:t>в сердце белорусов </a:t>
            </a:r>
            <a:endParaRPr lang="ru-RU" sz="4800" b="1" dirty="0">
              <a:ln w="19050">
                <a:solidFill>
                  <a:srgbClr val="C00000"/>
                </a:solidFill>
              </a:ln>
              <a:latin typeface="B52" panose="040B0500000000000000" pitchFamily="81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44" y="3458730"/>
            <a:ext cx="5885264" cy="308018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7788" y="1772816"/>
            <a:ext cx="51845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90000"/>
              </a:lnSpc>
            </a:pPr>
            <a:r>
              <a:rPr lang="ru-RU" sz="2000" dirty="0" smtClean="0">
                <a:latin typeface="a_OldTyperNr" panose="02090506030505020304" pitchFamily="18" charset="-52"/>
              </a:rPr>
              <a:t>Каратели </a:t>
            </a:r>
            <a:r>
              <a:rPr lang="ru-RU" sz="2000" dirty="0">
                <a:latin typeface="a_OldTyperNr" panose="02090506030505020304" pitchFamily="18" charset="-52"/>
              </a:rPr>
              <a:t>появились в </a:t>
            </a:r>
            <a:r>
              <a:rPr lang="ru-RU" sz="2000" dirty="0" err="1">
                <a:latin typeface="a_OldTyperNr" panose="02090506030505020304" pitchFamily="18" charset="-52"/>
              </a:rPr>
              <a:t>д.Хатынь</a:t>
            </a:r>
            <a:r>
              <a:rPr lang="ru-RU" sz="2000" dirty="0">
                <a:latin typeface="a_OldTyperNr" panose="02090506030505020304" pitchFamily="18" charset="-52"/>
              </a:rPr>
              <a:t>. Когда они подошли к деревне, началась перестрелка. Но боя не было. Партизаны сразу начали уходить из деревни, потеряв несколько человек. </a:t>
            </a:r>
            <a:endParaRPr lang="ru-RU" sz="2800" dirty="0">
              <a:latin typeface="a_OldTyperNr" panose="02090506030505020304" pitchFamily="18" charset="-52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2484" y="1667234"/>
            <a:ext cx="4749916" cy="316581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742484" y="4998822"/>
            <a:ext cx="51845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90000"/>
              </a:lnSpc>
            </a:pPr>
            <a:r>
              <a:rPr lang="ru-RU" sz="2000" dirty="0">
                <a:latin typeface="a_OldTyperNr" panose="02090506030505020304" pitchFamily="18" charset="-52"/>
              </a:rPr>
              <a:t>Жителей согнали в сарай и подожгли, выбегавших расстреливали. Всего было </a:t>
            </a:r>
            <a:r>
              <a:rPr lang="ru-RU" sz="2000" dirty="0" smtClean="0">
                <a:latin typeface="a_OldTyperNr" panose="02090506030505020304" pitchFamily="18" charset="-52"/>
              </a:rPr>
              <a:t>уничтожено 149 </a:t>
            </a:r>
            <a:r>
              <a:rPr lang="ru-RU" sz="2000" dirty="0">
                <a:latin typeface="a_OldTyperNr" panose="02090506030505020304" pitchFamily="18" charset="-52"/>
              </a:rPr>
              <a:t>жителей. И что самое страшное – среди них было 75 детей. Спастись смогли 6 детей и 1 взрослый.</a:t>
            </a:r>
            <a:endParaRPr lang="ru-RU" sz="2800" dirty="0">
              <a:latin typeface="a_OldTyperNr" panose="02090506030505020304" pitchFamily="18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068963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>
          <a:xfrm>
            <a:off x="9982844" y="6425924"/>
            <a:ext cx="1143002" cy="276226"/>
          </a:xfrm>
        </p:spPr>
        <p:txBody>
          <a:bodyPr/>
          <a:lstStyle/>
          <a:p>
            <a:pPr rtl="0"/>
            <a:fld id="{25BA54BD-C84D-46CE-8B72-31BFB26ABA43}" type="slidenum">
              <a:rPr lang="ru-RU" smtClean="0"/>
              <a:t>6</a:t>
            </a:fld>
            <a:endParaRPr dirty="0"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61764" y="476672"/>
            <a:ext cx="12143085" cy="1020762"/>
          </a:xfrm>
          <a:prstGeom prst="rect">
            <a:avLst/>
          </a:prstGeom>
        </p:spPr>
        <p:txBody>
          <a:bodyPr anchor="b" bIns="45720" lIns="91440" rIns="91440" rtlCol="0" tIns="45720" vert="horz">
            <a:noAutofit/>
          </a:bodyPr>
          <a:lstStyle>
            <a:lvl1pPr algn="l" defTabSz="9144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kern="1200"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b="1" dirty="0" lang="ru-RU" smtClean="0" sz="4800">
                <a:ln w="19050">
                  <a:solidFill>
                    <a:srgbClr val="C00000"/>
                  </a:solidFill>
                </a:ln>
                <a:latin charset="0" panose="040B0500000000000000" pitchFamily="81" typeface="B52"/>
              </a:rPr>
              <a:t>Хатынь – неутихающая боль </a:t>
            </a:r>
            <a:br>
              <a:rPr b="1" dirty="0" lang="ru-RU" smtClean="0" sz="4800">
                <a:ln w="19050">
                  <a:solidFill>
                    <a:srgbClr val="C00000"/>
                  </a:solidFill>
                </a:ln>
                <a:latin charset="0" panose="040B0500000000000000" pitchFamily="81" typeface="B52"/>
              </a:rPr>
            </a:br>
            <a:r>
              <a:rPr b="1" dirty="0" lang="ru-RU" smtClean="0" sz="4800">
                <a:ln w="19050">
                  <a:solidFill>
                    <a:srgbClr val="C00000"/>
                  </a:solidFill>
                </a:ln>
                <a:latin charset="0" panose="040B0500000000000000" pitchFamily="81" typeface="B52"/>
              </a:rPr>
              <a:t>в сердце белорусов </a:t>
            </a:r>
            <a:endParaRPr b="1" dirty="0" lang="ru-RU" sz="4800">
              <a:ln w="19050">
                <a:solidFill>
                  <a:srgbClr val="C00000"/>
                </a:solidFill>
              </a:ln>
              <a:latin charset="0" panose="040B0500000000000000" pitchFamily="81" typeface="B52"/>
            </a:endParaRPr>
          </a:p>
        </p:txBody>
      </p:sp>
      <p:pic>
        <p:nvPicPr>
          <p:cNvPr id="6" name="Рисунок 4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"/>
          <a:stretch/>
        </p:blipFill>
        <p:spPr bwMode="auto">
          <a:xfrm>
            <a:off x="494078" y="1780248"/>
            <a:ext cx="2547690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94078" y="5363708"/>
            <a:ext cx="2979738" cy="1200329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>
              <a:lnSpc>
                <a:spcPct val="90000"/>
              </a:lnSpc>
            </a:pPr>
            <a:r>
              <a:rPr dirty="0" lang="ru-RU" sz="2000">
                <a:latin charset="-52" panose="02090506030505020304" pitchFamily="18" typeface="a_OldTyperNr"/>
              </a:rPr>
              <a:t>Иосиф </a:t>
            </a:r>
            <a:r>
              <a:rPr dirty="0" lang="ru-RU" smtClean="0" sz="2000">
                <a:latin charset="-52" panose="02090506030505020304" pitchFamily="18" typeface="a_OldTyperNr"/>
              </a:rPr>
              <a:t>Каминский, единственный взрослый, </a:t>
            </a:r>
            <a:r>
              <a:rPr dirty="0" lang="ru-RU" sz="2000">
                <a:latin charset="-52" panose="02090506030505020304" pitchFamily="18" typeface="a_OldTyperNr"/>
              </a:rPr>
              <a:t>чудом </a:t>
            </a:r>
            <a:r>
              <a:rPr dirty="0" lang="ru-RU" smtClean="0" sz="2000">
                <a:latin charset="-52" panose="02090506030505020304" pitchFamily="18" typeface="a_OldTyperNr"/>
              </a:rPr>
              <a:t>выживший </a:t>
            </a:r>
            <a:r>
              <a:rPr dirty="0" lang="ru-RU" sz="2000">
                <a:latin charset="-52" panose="02090506030505020304" pitchFamily="18" typeface="a_OldTyperNr"/>
              </a:rPr>
              <a:t>в трагедии, </a:t>
            </a:r>
            <a:endParaRPr dirty="0" lang="ru-RU" sz="2000">
              <a:latin charset="-52" panose="02090506030505020304" pitchFamily="18" typeface="a_OldTyperNr"/>
            </a:endParaRPr>
          </a:p>
        </p:txBody>
      </p:sp>
      <p:pic>
        <p:nvPicPr>
          <p:cNvPr id="8" name="Рисунок 10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3883" y="1780248"/>
            <a:ext cx="2376264" cy="3369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313053" y="5378573"/>
            <a:ext cx="2659062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>
              <a:lnSpc>
                <a:spcPct val="90000"/>
              </a:lnSpc>
            </a:pPr>
            <a:r>
              <a:rPr dirty="0" lang="ru-RU" sz="2000">
                <a:latin charset="-52" panose="02090506030505020304" pitchFamily="18" typeface="a_OldTyperNr"/>
              </a:rPr>
              <a:t>Виктор </a:t>
            </a:r>
            <a:r>
              <a:rPr dirty="0" err="1" lang="ru-RU" sz="2000">
                <a:latin charset="-52" panose="02090506030505020304" pitchFamily="18" typeface="a_OldTyperNr"/>
              </a:rPr>
              <a:t>Желобкович</a:t>
            </a:r>
            <a:r>
              <a:rPr dirty="0" lang="ru-RU" sz="2000">
                <a:latin charset="-52" panose="02090506030505020304" pitchFamily="18" typeface="a_OldTyperNr"/>
              </a:rPr>
              <a:t>, </a:t>
            </a:r>
            <a:r>
              <a:rPr dirty="0" lang="ru-RU" smtClean="0" sz="2000">
                <a:latin charset="-52" panose="02090506030505020304" pitchFamily="18" typeface="a_OldTyperNr"/>
              </a:rPr>
              <a:t/>
            </a:r>
            <a:br>
              <a:rPr dirty="0" lang="ru-RU" smtClean="0" sz="2000">
                <a:latin charset="-52" panose="02090506030505020304" pitchFamily="18" typeface="a_OldTyperNr"/>
              </a:rPr>
            </a:br>
            <a:r>
              <a:rPr dirty="0" lang="ru-RU" smtClean="0" sz="2000">
                <a:latin charset="-52" panose="02090506030505020304" pitchFamily="18" typeface="a_OldTyperNr"/>
              </a:rPr>
              <a:t>7 лет, выживший</a:t>
            </a:r>
            <a:endParaRPr dirty="0" lang="ru-RU" sz="2000">
              <a:latin charset="-52" panose="02090506030505020304" pitchFamily="18" typeface="a_OldTyperNr"/>
            </a:endParaRPr>
          </a:p>
        </p:txBody>
      </p:sp>
      <p:pic>
        <p:nvPicPr>
          <p:cNvPr id="10" name="Рисунок 1"/>
          <p:cNvPicPr>
            <a:picLocks noChangeArrowheads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1"/>
          <a:stretch>
            <a:fillRect/>
          </a:stretch>
        </p:blipFill>
        <p:spPr bwMode="auto">
          <a:xfrm>
            <a:off x="9118748" y="1772816"/>
            <a:ext cx="2581652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9118748" y="5371720"/>
            <a:ext cx="2659062" cy="1200329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>
              <a:lnSpc>
                <a:spcPct val="90000"/>
              </a:lnSpc>
            </a:pPr>
            <a:r>
              <a:rPr dirty="0" lang="ru-RU" smtClean="0" sz="2000">
                <a:latin charset="-52" panose="02090506030505020304" pitchFamily="18" typeface="a_OldTyperNr"/>
              </a:rPr>
              <a:t>Ванда Яскевич, сожжена, единственное сохранившееся фото</a:t>
            </a:r>
            <a:endParaRPr dirty="0" lang="ru-RU" sz="2000">
              <a:latin charset="-52" panose="02090506030505020304" pitchFamily="18" typeface="a_OldTyperNr"/>
            </a:endParaRPr>
          </a:p>
        </p:txBody>
      </p:sp>
      <p:pic>
        <p:nvPicPr>
          <p:cNvPr id="13" name="Рисунок 7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0369" y="1772816"/>
            <a:ext cx="2474913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450369" y="5433864"/>
            <a:ext cx="2659062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>
              <a:lnSpc>
                <a:spcPct val="90000"/>
              </a:lnSpc>
            </a:pPr>
            <a:r>
              <a:rPr dirty="0" lang="ru-RU" sz="2000">
                <a:latin charset="-52" panose="02090506030505020304" pitchFamily="18" typeface="a_OldTyperNr"/>
              </a:rPr>
              <a:t>Антон Барановский, 12 </a:t>
            </a:r>
            <a:r>
              <a:rPr dirty="0" lang="ru-RU" smtClean="0" sz="2000">
                <a:latin charset="-52" panose="02090506030505020304" pitchFamily="18" typeface="a_OldTyperNr"/>
              </a:rPr>
              <a:t>лет, выживший</a:t>
            </a:r>
            <a:endParaRPr dirty="0" lang="ru-RU" sz="2000">
              <a:latin charset="-52" panose="02090506030505020304" pitchFamily="18" typeface="a_OldTyperNr"/>
            </a:endParaRPr>
          </a:p>
        </p:txBody>
      </p:sp>
    </p:spTree>
    <p:extLst>
      <p:ext uri="{BB962C8B-B14F-4D97-AF65-F5344CB8AC3E}">
        <p14:creationId xmlns:p14="http://schemas.microsoft.com/office/powerpoint/2010/main" val="2498112393"/>
      </p:ext>
    </p:extLst>
  </p:cSld>
  <p:clrMapOvr>
    <a:masterClrMapping/>
  </p:clrMapOvr>
  <p:transition spd="slow">
    <p:push dir="u"/>
  </p:transition>
  <p:timing>
    <p:tnLst>
      <p:par>
        <p:cTn dur="indefinite" id="1" nodeType="tmRoot" restart="never"/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>
          <a:xfrm>
            <a:off x="9365576" y="6400801"/>
            <a:ext cx="1143002" cy="276226"/>
          </a:xfrm>
        </p:spPr>
        <p:txBody>
          <a:bodyPr/>
          <a:lstStyle/>
          <a:p>
            <a:pPr rtl="0"/>
            <a:fld id="{25BA54BD-C84D-46CE-8B72-31BFB26ABA43}" type="slidenum">
              <a:rPr lang="ru-RU" smtClean="0"/>
              <a:t>7</a:t>
            </a:fld>
            <a:endParaRPr dirty="0"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61764" y="476672"/>
            <a:ext cx="12143085" cy="1020762"/>
          </a:xfrm>
          <a:prstGeom prst="rect">
            <a:avLst/>
          </a:prstGeom>
        </p:spPr>
        <p:txBody>
          <a:bodyPr anchor="b" bIns="45720" lIns="91440" rIns="91440" rtlCol="0" tIns="45720" vert="horz">
            <a:noAutofit/>
          </a:bodyPr>
          <a:lstStyle>
            <a:lvl1pPr algn="l" defTabSz="9144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kern="1200"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b="1" dirty="0" lang="ru-RU" smtClean="0" sz="4800">
                <a:ln w="19050">
                  <a:solidFill>
                    <a:srgbClr val="C00000"/>
                  </a:solidFill>
                </a:ln>
                <a:latin charset="0" panose="040B0500000000000000" pitchFamily="81" typeface="B52"/>
              </a:rPr>
              <a:t>Хатынь – неутихающая боль </a:t>
            </a:r>
            <a:br>
              <a:rPr b="1" dirty="0" lang="ru-RU" smtClean="0" sz="4800">
                <a:ln w="19050">
                  <a:solidFill>
                    <a:srgbClr val="C00000"/>
                  </a:solidFill>
                </a:ln>
                <a:latin charset="0" panose="040B0500000000000000" pitchFamily="81" typeface="B52"/>
              </a:rPr>
            </a:br>
            <a:r>
              <a:rPr b="1" dirty="0" lang="ru-RU" smtClean="0" sz="4800">
                <a:ln w="19050">
                  <a:solidFill>
                    <a:srgbClr val="C00000"/>
                  </a:solidFill>
                </a:ln>
                <a:latin charset="0" panose="040B0500000000000000" pitchFamily="81" typeface="B52"/>
              </a:rPr>
              <a:t>в сердце белорусов </a:t>
            </a:r>
            <a:endParaRPr b="1" dirty="0" lang="ru-RU" sz="4800">
              <a:ln w="19050">
                <a:solidFill>
                  <a:srgbClr val="C00000"/>
                </a:solidFill>
              </a:ln>
              <a:latin charset="0" panose="040B0500000000000000" pitchFamily="81" typeface="B5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47632" y="5119563"/>
            <a:ext cx="2304694" cy="1338828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>
              <a:lnSpc>
                <a:spcPct val="90000"/>
              </a:lnSpc>
            </a:pPr>
            <a:r>
              <a:rPr dirty="0" lang="ru-RU">
                <a:latin charset="-52" panose="02090506030505020304" pitchFamily="18" typeface="a_OldTyperNr"/>
              </a:rPr>
              <a:t>начальник команды СД </a:t>
            </a:r>
            <a:r>
              <a:rPr dirty="0" err="1" lang="ru-RU">
                <a:latin charset="-52" panose="02090506030505020304" pitchFamily="18" typeface="a_OldTyperNr"/>
              </a:rPr>
              <a:t>гауптштурмфюрер</a:t>
            </a:r>
            <a:r>
              <a:rPr dirty="0" lang="ru-RU">
                <a:latin charset="-52" panose="02090506030505020304" pitchFamily="18" typeface="a_OldTyperNr"/>
              </a:rPr>
              <a:t> СС </a:t>
            </a:r>
            <a:r>
              <a:rPr dirty="0" err="1" lang="ru-RU" smtClean="0">
                <a:latin charset="-52" panose="02090506030505020304" pitchFamily="18" typeface="a_OldTyperNr"/>
              </a:rPr>
              <a:t>А.Вильке</a:t>
            </a:r>
            <a:r>
              <a:rPr dirty="0" lang="ru-RU" smtClean="0">
                <a:latin charset="-52" panose="02090506030505020304" pitchFamily="18" typeface="a_OldTyperNr"/>
              </a:rPr>
              <a:t>, умер </a:t>
            </a:r>
            <a:br>
              <a:rPr dirty="0" lang="ru-RU" smtClean="0">
                <a:latin charset="-52" panose="02090506030505020304" pitchFamily="18" typeface="a_OldTyperNr"/>
              </a:rPr>
            </a:br>
            <a:r>
              <a:rPr dirty="0" lang="ru-RU" smtClean="0">
                <a:latin charset="-52" panose="02090506030505020304" pitchFamily="18" typeface="a_OldTyperNr"/>
              </a:rPr>
              <a:t>11 мая 1989 года</a:t>
            </a:r>
            <a:endParaRPr dirty="0" lang="ru-RU" sz="2400">
              <a:latin charset="-52" panose="02090506030505020304" pitchFamily="18" typeface="a_OldTyperNr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660" y="1834487"/>
            <a:ext cx="2296666" cy="321126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823975" y="2997824"/>
            <a:ext cx="1008112" cy="2862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>
              <a:lnSpc>
                <a:spcPct val="90000"/>
              </a:lnSpc>
            </a:pPr>
            <a:r>
              <a:rPr dirty="0" lang="ru-RU" smtClean="0" sz="1400">
                <a:latin charset="-52" panose="02090506030505020304" pitchFamily="18" typeface="a_OldTyperNr"/>
              </a:rPr>
              <a:t>нет фото</a:t>
            </a:r>
            <a:endParaRPr dirty="0" lang="ru-RU" sz="1400">
              <a:latin charset="-52" panose="02090506030505020304" pitchFamily="18" typeface="a_OldTyperNr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956" y="1844824"/>
            <a:ext cx="2277286" cy="319059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792548" y="5244212"/>
            <a:ext cx="2304694" cy="1089529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>
              <a:lnSpc>
                <a:spcPct val="90000"/>
              </a:lnSpc>
            </a:pPr>
            <a:r>
              <a:rPr dirty="0" lang="ru-RU">
                <a:latin charset="-52" panose="02090506030505020304" pitchFamily="18" typeface="a_OldTyperNr"/>
              </a:rPr>
              <a:t>шеф-командир 118-го батальона майор охранной полиции </a:t>
            </a:r>
            <a:r>
              <a:rPr dirty="0" err="1" lang="ru-RU">
                <a:latin charset="-52" panose="02090506030505020304" pitchFamily="18" typeface="a_OldTyperNr"/>
              </a:rPr>
              <a:t>Э.Кернер</a:t>
            </a:r>
            <a:endParaRPr dirty="0" lang="ru-RU" sz="2400">
              <a:latin charset="-52" panose="02090506030505020304" pitchFamily="18" typeface="a_OldTyperNr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12044" y="2720034"/>
            <a:ext cx="1008112" cy="2862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>
              <a:lnSpc>
                <a:spcPct val="90000"/>
              </a:lnSpc>
            </a:pPr>
            <a:r>
              <a:rPr dirty="0" lang="ru-RU" smtClean="0" sz="1400">
                <a:latin charset="-52" panose="02090506030505020304" pitchFamily="18" typeface="a_OldTyperNr"/>
              </a:rPr>
              <a:t>нет фото</a:t>
            </a:r>
            <a:endParaRPr dirty="0" lang="ru-RU" sz="1400">
              <a:latin charset="-52" panose="02090506030505020304" pitchFamily="18" typeface="a_OldTyperNr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" l="43" r="59" t="133"/>
          <a:stretch/>
        </p:blipFill>
        <p:spPr>
          <a:xfrm>
            <a:off x="6397344" y="1844824"/>
            <a:ext cx="2277286" cy="321116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383640" y="5249900"/>
            <a:ext cx="2304694" cy="1338828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>
              <a:lnSpc>
                <a:spcPct val="90000"/>
              </a:lnSpc>
            </a:pPr>
            <a:r>
              <a:rPr dirty="0" lang="ru-RU">
                <a:latin charset="-52" panose="02090506030505020304" pitchFamily="18" typeface="a_OldTyperNr"/>
              </a:rPr>
              <a:t>командир батальона бывший майор польской армии </a:t>
            </a:r>
            <a:r>
              <a:rPr dirty="0" err="1" lang="ru-RU" smtClean="0">
                <a:latin charset="-52" panose="02090506030505020304" pitchFamily="18" typeface="a_OldTyperNr"/>
              </a:rPr>
              <a:t>К.Смовский</a:t>
            </a:r>
            <a:r>
              <a:rPr dirty="0" lang="ru-RU" smtClean="0">
                <a:latin charset="-52" panose="02090506030505020304" pitchFamily="18" typeface="a_OldTyperNr"/>
              </a:rPr>
              <a:t>,</a:t>
            </a:r>
            <a:br>
              <a:rPr dirty="0" lang="ru-RU" smtClean="0">
                <a:latin charset="-52" panose="02090506030505020304" pitchFamily="18" typeface="a_OldTyperNr"/>
              </a:rPr>
            </a:br>
            <a:r>
              <a:rPr dirty="0" lang="ru-RU" smtClean="0">
                <a:latin charset="-52" panose="02090506030505020304" pitchFamily="18" typeface="a_OldTyperNr"/>
              </a:rPr>
              <a:t>умер в США</a:t>
            </a:r>
            <a:endParaRPr dirty="0" lang="ru-RU" sz="2400">
              <a:latin charset="-52" panose="02090506030505020304" pitchFamily="18" typeface="a_OldTyperNr"/>
            </a:endParaRPr>
          </a:p>
        </p:txBody>
      </p:sp>
      <p:pic>
        <p:nvPicPr>
          <p:cNvPr descr="vasura" id="18" name="Picture 2049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4" l="25"/>
          <a:stretch>
            <a:fillRect/>
          </a:stretch>
        </p:blipFill>
        <p:spPr bwMode="auto">
          <a:xfrm>
            <a:off x="8974732" y="1844824"/>
            <a:ext cx="2277297" cy="3217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9028556" y="5244212"/>
            <a:ext cx="2304694" cy="1089529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>
              <a:lnSpc>
                <a:spcPct val="90000"/>
              </a:lnSpc>
            </a:pPr>
            <a:r>
              <a:rPr dirty="0" lang="ru-RU">
                <a:latin charset="-52" panose="02090506030505020304" pitchFamily="18" typeface="a_OldTyperNr"/>
              </a:rPr>
              <a:t>начальник штаба батальона </a:t>
            </a:r>
            <a:r>
              <a:rPr dirty="0" err="1" lang="ru-RU" smtClean="0">
                <a:latin charset="-52" panose="02090506030505020304" pitchFamily="18" typeface="a_OldTyperNr"/>
              </a:rPr>
              <a:t>Г.Васюра</a:t>
            </a:r>
            <a:r>
              <a:rPr dirty="0" lang="ru-RU" smtClean="0">
                <a:latin charset="-52" panose="02090506030505020304" pitchFamily="18" typeface="a_OldTyperNr"/>
              </a:rPr>
              <a:t>,</a:t>
            </a:r>
            <a:br>
              <a:rPr dirty="0" lang="ru-RU" smtClean="0">
                <a:latin charset="-52" panose="02090506030505020304" pitchFamily="18" typeface="a_OldTyperNr"/>
              </a:rPr>
            </a:br>
            <a:r>
              <a:rPr dirty="0" lang="ru-RU" smtClean="0">
                <a:latin charset="-52" panose="02090506030505020304" pitchFamily="18" typeface="a_OldTyperNr"/>
              </a:rPr>
              <a:t>расстрелян в 1987 году</a:t>
            </a:r>
            <a:endParaRPr dirty="0" lang="ru-RU" sz="2400">
              <a:latin charset="-52" panose="02090506030505020304" pitchFamily="18" typeface="a_OldTyperNr"/>
            </a:endParaRPr>
          </a:p>
        </p:txBody>
      </p:sp>
    </p:spTree>
    <p:extLst>
      <p:ext uri="{BB962C8B-B14F-4D97-AF65-F5344CB8AC3E}">
        <p14:creationId xmlns:p14="http://schemas.microsoft.com/office/powerpoint/2010/main" val="2687957657"/>
      </p:ext>
    </p:extLst>
  </p:cSld>
  <p:clrMapOvr>
    <a:masterClrMapping/>
  </p:clrMapOvr>
  <p:transition spd="slow">
    <p:push dir="u"/>
  </p:transition>
  <p:timing>
    <p:tnLst>
      <p:par>
        <p:cTn dur="indefinite" id="1" nodeType="tmRoot" restart="never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8840"/>
            <a:ext cx="12188825" cy="5277701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5BA54BD-C84D-46CE-8B72-31BFB26ABA43}" type="slidenum">
              <a:rPr lang="ru-RU" smtClean="0"/>
              <a:t>8</a:t>
            </a:fld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89756" y="476672"/>
            <a:ext cx="12143085" cy="1020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b="1" dirty="0">
                <a:ln w="19050">
                  <a:solidFill>
                    <a:srgbClr val="C00000"/>
                  </a:solidFill>
                </a:ln>
                <a:latin typeface="B52" panose="040B0500000000000000" pitchFamily="81" charset="0"/>
              </a:rPr>
              <a:t>Хронология преступлений, которые совершил в те месяцы </a:t>
            </a:r>
            <a:r>
              <a:rPr lang="ru-RU" sz="4000" b="1" dirty="0" smtClean="0">
                <a:ln w="19050">
                  <a:solidFill>
                    <a:srgbClr val="C00000"/>
                  </a:solidFill>
                </a:ln>
                <a:latin typeface="B52" panose="040B0500000000000000" pitchFamily="81" charset="0"/>
              </a:rPr>
              <a:t>118-й </a:t>
            </a:r>
            <a:r>
              <a:rPr lang="ru-RU" sz="4000" b="1" dirty="0">
                <a:ln w="19050">
                  <a:solidFill>
                    <a:srgbClr val="C00000"/>
                  </a:solidFill>
                </a:ln>
                <a:latin typeface="B52" panose="040B0500000000000000" pitchFamily="81" charset="0"/>
              </a:rPr>
              <a:t>карательный батальон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44674" y="1706822"/>
            <a:ext cx="1123324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n>
                  <a:solidFill>
                    <a:sysClr val="windowText" lastClr="000000"/>
                  </a:solidFill>
                </a:ln>
                <a:latin typeface="a_OldTyperNr" panose="02090506030505020304" pitchFamily="18" charset="-52"/>
              </a:rPr>
              <a:t>6 января 1943 г. – </a:t>
            </a:r>
            <a:r>
              <a:rPr lang="ru-RU" sz="2800" b="1" dirty="0" err="1">
                <a:ln>
                  <a:solidFill>
                    <a:sysClr val="windowText" lastClr="000000"/>
                  </a:solidFill>
                </a:ln>
                <a:latin typeface="a_OldTyperNr" panose="02090506030505020304" pitchFamily="18" charset="-52"/>
              </a:rPr>
              <a:t>д.Чмелевичи</a:t>
            </a:r>
            <a:r>
              <a:rPr lang="ru-RU" sz="2800" b="1" dirty="0">
                <a:ln>
                  <a:solidFill>
                    <a:sysClr val="windowText" lastClr="000000"/>
                  </a:solidFill>
                </a:ln>
                <a:latin typeface="a_OldTyperNr" panose="02090506030505020304" pitchFamily="18" charset="-52"/>
              </a:rPr>
              <a:t>, </a:t>
            </a:r>
            <a:r>
              <a:rPr lang="ru-RU" sz="2800" b="1" dirty="0" err="1">
                <a:ln>
                  <a:solidFill>
                    <a:sysClr val="windowText" lastClr="000000"/>
                  </a:solidFill>
                </a:ln>
                <a:latin typeface="a_OldTyperNr" panose="02090506030505020304" pitchFamily="18" charset="-52"/>
              </a:rPr>
              <a:t>Логойский</a:t>
            </a:r>
            <a:r>
              <a:rPr lang="ru-RU" sz="2800" b="1" dirty="0">
                <a:ln>
                  <a:solidFill>
                    <a:sysClr val="windowText" lastClr="000000"/>
                  </a:solidFill>
                </a:ln>
                <a:latin typeface="a_OldTyperNr" panose="02090506030505020304" pitchFamily="18" charset="-52"/>
              </a:rPr>
              <a:t> район. Убили трех человек. Сожгли 58 домов и дворовых построек, мирных жителей держали полураздетыми несколько часов на морозе, разграбили имущество. </a:t>
            </a:r>
          </a:p>
          <a:p>
            <a:endParaRPr lang="ru-RU" sz="2800" b="1" dirty="0" smtClean="0">
              <a:ln>
                <a:solidFill>
                  <a:sysClr val="windowText" lastClr="000000"/>
                </a:solidFill>
              </a:ln>
              <a:latin typeface="a_OldTyperNr" panose="02090506030505020304" pitchFamily="18" charset="-52"/>
            </a:endParaRPr>
          </a:p>
          <a:p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latin typeface="a_OldTyperNr" panose="02090506030505020304" pitchFamily="18" charset="-52"/>
              </a:rPr>
              <a:t>18 февраля 1943 г.– </a:t>
            </a:r>
            <a:r>
              <a:rPr lang="ru-RU" sz="2800" b="1" dirty="0" err="1" smtClean="0">
                <a:ln>
                  <a:solidFill>
                    <a:sysClr val="windowText" lastClr="000000"/>
                  </a:solidFill>
                </a:ln>
                <a:latin typeface="a_OldTyperNr" panose="02090506030505020304" pitchFamily="18" charset="-52"/>
              </a:rPr>
              <a:t>д.Котели</a:t>
            </a:r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latin typeface="a_OldTyperNr" panose="02090506030505020304" pitchFamily="18" charset="-52"/>
              </a:rPr>
              <a:t> и </a:t>
            </a:r>
            <a:r>
              <a:rPr lang="ru-RU" sz="2800" b="1" dirty="0" err="1" smtClean="0">
                <a:ln>
                  <a:solidFill>
                    <a:sysClr val="windowText" lastClr="000000"/>
                  </a:solidFill>
                </a:ln>
                <a:latin typeface="a_OldTyperNr" panose="02090506030505020304" pitchFamily="18" charset="-52"/>
              </a:rPr>
              <a:t>д.Заречье</a:t>
            </a:r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latin typeface="a_OldTyperNr" panose="02090506030505020304" pitchFamily="18" charset="-52"/>
              </a:rPr>
              <a:t> </a:t>
            </a:r>
            <a:r>
              <a:rPr lang="ru-RU" sz="2800" b="1" dirty="0" err="1" smtClean="0">
                <a:ln>
                  <a:solidFill>
                    <a:sysClr val="windowText" lastClr="000000"/>
                  </a:solidFill>
                </a:ln>
                <a:latin typeface="a_OldTyperNr" panose="02090506030505020304" pitchFamily="18" charset="-52"/>
              </a:rPr>
              <a:t>Логойского</a:t>
            </a:r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latin typeface="a_OldTyperNr" panose="02090506030505020304" pitchFamily="18" charset="-52"/>
              </a:rPr>
              <a:t> района. Убито 16 человек, сожжено 40 домов. </a:t>
            </a:r>
          </a:p>
          <a:p>
            <a:endParaRPr lang="ru-RU" sz="2800" b="1" dirty="0" smtClean="0">
              <a:ln>
                <a:solidFill>
                  <a:sysClr val="windowText" lastClr="000000"/>
                </a:solidFill>
              </a:ln>
              <a:latin typeface="a_OldTyperNr" panose="02090506030505020304" pitchFamily="18" charset="-52"/>
            </a:endParaRPr>
          </a:p>
          <a:p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latin typeface="a_OldTyperNr" panose="02090506030505020304" pitchFamily="18" charset="-52"/>
              </a:rPr>
              <a:t>7 </a:t>
            </a:r>
            <a:r>
              <a:rPr lang="ru-RU" sz="2800" b="1" dirty="0">
                <a:ln>
                  <a:solidFill>
                    <a:sysClr val="windowText" lastClr="000000"/>
                  </a:solidFill>
                </a:ln>
                <a:latin typeface="a_OldTyperNr" panose="02090506030505020304" pitchFamily="18" charset="-52"/>
              </a:rPr>
              <a:t>марта, за 2 недели до Хатыни, – </a:t>
            </a:r>
            <a:r>
              <a:rPr lang="ru-RU" sz="2800" b="1" dirty="0" err="1">
                <a:ln>
                  <a:solidFill>
                    <a:sysClr val="windowText" lastClr="000000"/>
                  </a:solidFill>
                </a:ln>
                <a:latin typeface="a_OldTyperNr" panose="02090506030505020304" pitchFamily="18" charset="-52"/>
              </a:rPr>
              <a:t>д.Боброво</a:t>
            </a:r>
            <a:r>
              <a:rPr lang="ru-RU" sz="2800" b="1" dirty="0">
                <a:ln>
                  <a:solidFill>
                    <a:sysClr val="windowText" lastClr="000000"/>
                  </a:solidFill>
                </a:ln>
                <a:latin typeface="a_OldTyperNr" panose="02090506030505020304" pitchFamily="18" charset="-52"/>
              </a:rPr>
              <a:t>, </a:t>
            </a:r>
            <a:r>
              <a:rPr lang="ru-RU" sz="2800" b="1" dirty="0" err="1">
                <a:ln>
                  <a:solidFill>
                    <a:sysClr val="windowText" lastClr="000000"/>
                  </a:solidFill>
                </a:ln>
                <a:latin typeface="a_OldTyperNr" panose="02090506030505020304" pitchFamily="18" charset="-52"/>
              </a:rPr>
              <a:t>Логойский</a:t>
            </a:r>
            <a:r>
              <a:rPr lang="ru-RU" sz="2800" b="1" dirty="0">
                <a:ln>
                  <a:solidFill>
                    <a:sysClr val="windowText" lastClr="000000"/>
                  </a:solidFill>
                </a:ln>
                <a:latin typeface="a_OldTyperNr" panose="02090506030505020304" pitchFamily="18" charset="-52"/>
              </a:rPr>
              <a:t> район. </a:t>
            </a:r>
          </a:p>
          <a:p>
            <a:r>
              <a:rPr lang="ru-RU" sz="2800" b="1" dirty="0">
                <a:ln>
                  <a:solidFill>
                    <a:sysClr val="windowText" lastClr="000000"/>
                  </a:solidFill>
                </a:ln>
                <a:latin typeface="a_OldTyperNr" panose="02090506030505020304" pitchFamily="18" charset="-52"/>
              </a:rPr>
              <a:t>После Хатыни, в апреле, – </a:t>
            </a:r>
            <a:r>
              <a:rPr lang="ru-RU" sz="2800" b="1" dirty="0" err="1">
                <a:ln>
                  <a:solidFill>
                    <a:sysClr val="windowText" lastClr="000000"/>
                  </a:solidFill>
                </a:ln>
                <a:latin typeface="a_OldTyperNr" panose="02090506030505020304" pitchFamily="18" charset="-52"/>
              </a:rPr>
              <a:t>д.Завишинская</a:t>
            </a:r>
            <a:r>
              <a:rPr lang="ru-RU" sz="2800" b="1" dirty="0">
                <a:ln>
                  <a:solidFill>
                    <a:sysClr val="windowText" lastClr="000000"/>
                  </a:solidFill>
                </a:ln>
                <a:latin typeface="a_OldTyperNr" panose="02090506030505020304" pitchFamily="18" charset="-52"/>
              </a:rPr>
              <a:t> Рудня </a:t>
            </a:r>
            <a:r>
              <a:rPr lang="ru-RU" sz="2800" b="1" dirty="0" err="1">
                <a:ln>
                  <a:solidFill>
                    <a:sysClr val="windowText" lastClr="000000"/>
                  </a:solidFill>
                </a:ln>
                <a:latin typeface="a_OldTyperNr" panose="02090506030505020304" pitchFamily="18" charset="-52"/>
              </a:rPr>
              <a:t>Логойского</a:t>
            </a:r>
            <a:r>
              <a:rPr lang="ru-RU" sz="2800" b="1" dirty="0">
                <a:ln>
                  <a:solidFill>
                    <a:sysClr val="windowText" lastClr="000000"/>
                  </a:solidFill>
                </a:ln>
                <a:latin typeface="a_OldTyperNr" panose="02090506030505020304" pitchFamily="18" charset="-52"/>
              </a:rPr>
              <a:t> района</a:t>
            </a:r>
            <a:endParaRPr lang="ru-RU" sz="3600" b="1" dirty="0">
              <a:ln>
                <a:solidFill>
                  <a:sysClr val="windowText" lastClr="000000"/>
                </a:solidFill>
              </a:ln>
              <a:latin typeface="a_OldTyperNr" panose="02090506030505020304" pitchFamily="18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6845183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pPr rtl="0"/>
            <a:fld id="{25BA54BD-C84D-46CE-8B72-31BFB26ABA43}" type="slidenum">
              <a:rPr lang="ru-RU" smtClean="0"/>
              <a:t>9</a:t>
            </a:fld>
            <a:endParaRPr dirty="0"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61764" y="476672"/>
            <a:ext cx="12143085" cy="1020762"/>
          </a:xfrm>
          <a:prstGeom prst="rect">
            <a:avLst/>
          </a:prstGeom>
        </p:spPr>
        <p:txBody>
          <a:bodyPr anchor="b" bIns="45720" lIns="91440" rIns="91440" rtlCol="0" tIns="45720" vert="horz">
            <a:noAutofit/>
          </a:bodyPr>
          <a:lstStyle>
            <a:lvl1pPr algn="l" defTabSz="9144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kern="1200"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b="1" dirty="0" lang="ru-RU" sz="4800">
                <a:ln w="19050">
                  <a:solidFill>
                    <a:srgbClr val="C00000"/>
                  </a:solidFill>
                </a:ln>
                <a:latin charset="0" panose="040B0500000000000000" pitchFamily="81" typeface="B52"/>
              </a:rPr>
              <a:t>Государственный мемориальный комплекс «Хатынь»</a:t>
            </a:r>
          </a:p>
        </p:txBody>
      </p:sp>
      <p:pic>
        <p:nvPicPr>
          <p:cNvPr descr="Архитекторы" id="7" name="Picture 2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" t="82"/>
          <a:stretch>
            <a:fillRect/>
          </a:stretch>
        </p:blipFill>
        <p:spPr bwMode="auto">
          <a:xfrm>
            <a:off x="8614692" y="1714512"/>
            <a:ext cx="3073152" cy="4013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48" y="1700808"/>
            <a:ext cx="4096403" cy="280831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4201" y="1705608"/>
            <a:ext cx="3960440" cy="279871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4888" y="4677038"/>
            <a:ext cx="8218638" cy="5909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>
              <a:lnSpc>
                <a:spcPct val="90000"/>
              </a:lnSpc>
            </a:pPr>
            <a:r>
              <a:rPr dirty="0" lang="ru-RU" smtClean="0">
                <a:latin charset="-52" panose="02090506030505020304" pitchFamily="18" typeface="a_OldTyperNr"/>
              </a:rPr>
              <a:t>Торжественное открытие Государственного мемориального комплекса «Хатынь», 5 июля 1969 года</a:t>
            </a:r>
            <a:endParaRPr dirty="0" lang="ru-RU" sz="2400">
              <a:latin charset="-52" panose="02090506030505020304" pitchFamily="18" typeface="a_OldTyperNr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45305" y="5769105"/>
            <a:ext cx="5711492" cy="5909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>
              <a:lnSpc>
                <a:spcPct val="90000"/>
              </a:lnSpc>
            </a:pPr>
            <a:r>
              <a:rPr dirty="0" lang="ru-RU" smtClean="0">
                <a:latin charset="-52" panose="02090506030505020304" pitchFamily="18" typeface="a_OldTyperNr"/>
              </a:rPr>
              <a:t>Архитекторы (</a:t>
            </a:r>
            <a:r>
              <a:rPr dirty="0" lang="ru-RU">
                <a:latin charset="-52" panose="02090506030505020304" pitchFamily="18" typeface="a_OldTyperNr"/>
              </a:rPr>
              <a:t>слева направо): </a:t>
            </a:r>
            <a:br>
              <a:rPr dirty="0" lang="ru-RU">
                <a:latin charset="-52" panose="02090506030505020304" pitchFamily="18" typeface="a_OldTyperNr"/>
              </a:rPr>
            </a:br>
            <a:r>
              <a:rPr dirty="0" lang="ru-RU">
                <a:latin charset="-52" panose="02090506030505020304" pitchFamily="18" typeface="a_OldTyperNr"/>
              </a:rPr>
              <a:t>Юрий Градов, </a:t>
            </a:r>
            <a:r>
              <a:rPr dirty="0" lang="ru-RU" smtClean="0">
                <a:latin charset="-52" panose="02090506030505020304" pitchFamily="18" typeface="a_OldTyperNr"/>
              </a:rPr>
              <a:t>Леонид </a:t>
            </a:r>
            <a:r>
              <a:rPr dirty="0" lang="ru-RU">
                <a:latin charset="-52" panose="02090506030505020304" pitchFamily="18" typeface="a_OldTyperNr"/>
              </a:rPr>
              <a:t>Левин, Валентин </a:t>
            </a:r>
            <a:r>
              <a:rPr dirty="0" err="1" lang="ru-RU">
                <a:latin charset="-52" panose="02090506030505020304" pitchFamily="18" typeface="a_OldTyperNr"/>
              </a:rPr>
              <a:t>Занкович</a:t>
            </a:r>
            <a:endParaRPr dirty="0" lang="ru-RU" sz="2400">
              <a:latin charset="-52" panose="02090506030505020304" pitchFamily="18" typeface="a_OldTyperNr"/>
            </a:endParaRPr>
          </a:p>
        </p:txBody>
      </p:sp>
    </p:spTree>
    <p:extLst>
      <p:ext uri="{BB962C8B-B14F-4D97-AF65-F5344CB8AC3E}">
        <p14:creationId xmlns:p14="http://schemas.microsoft.com/office/powerpoint/2010/main" val="3990995474"/>
      </p:ext>
    </p:extLst>
  </p:cSld>
  <p:clrMapOvr>
    <a:masterClrMapping/>
  </p:clrMapOvr>
  <p:transition spd="slow">
    <p:push dir="u"/>
  </p:transition>
  <p:timing>
    <p:tnLst>
      <p:par>
        <p:cTn dur="indefinite" id="1" nodeType="tmRoot" restart="never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Школьная доска (16x9)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9529488_TF02804846_TF02804846.potx" id="{B0D334FF-33A8-46AB-96CF-63558F5650FA}" vid="{48B67DF7-1DEB-4C08-A175-C7A2C8FA45E8}"/>
    </a:ext>
  </a:extLst>
</a:theme>
</file>

<file path=ppt/theme/theme2.xml><?xml version="1.0" encoding="utf-8"?>
<a:theme xmlns:a="http://schemas.openxmlformats.org/drawingml/2006/main" name="Тема Offic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tf02804846_win32</Template>
  <TotalTime>558</TotalTime>
  <Words>1931</Words>
  <Application>Microsoft Office PowerPoint</Application>
  <PresentationFormat>Произвольный</PresentationFormat>
  <Paragraphs>187</Paragraphs>
  <Slides>30</Slides>
  <Notes>22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6" baseType="lpstr">
      <vt:lpstr>a_OldTyperNr</vt:lpstr>
      <vt:lpstr>Arial</vt:lpstr>
      <vt:lpstr>B52</vt:lpstr>
      <vt:lpstr>Consolas</vt:lpstr>
      <vt:lpstr>Corbel</vt:lpstr>
      <vt:lpstr>Школьная доска (16x9)</vt:lpstr>
      <vt:lpstr>80 ЛЕТ ТРАГЕДИИ В ХАТЫНИ.  РЕЗУЛЬТАТЫ РАССЛЕДОВАНИЯ ГЕНОЦИДА БЕЛОРУССКОГО НАРОДА В ГОДЫ ВЕЛИКОЙ ОТЕЧЕСТВЕННОЙ ВОЙНЫ</vt:lpstr>
      <vt:lpstr>Великая Отечественная война</vt:lpstr>
      <vt:lpstr>Хатынь – неутихающая боль  в сердце белорусов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Беларуси нет места забвению, святотатству и ревизии истории</vt:lpstr>
    </vt:vector>
  </TitlesOfParts>
  <Company>Управление идеологии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 ЛЕТ ТРАГЕДИИ В ХАТЫНИ.  РЕЗУЛЬТАТЫ РАССЛЕДОВАНИЯ ГЕНОЦИДА БЕЛОРУССКОГО НАРОДА В ГОДЫ ВЕЛИКОЙ ОТЕЧЕСТВЕННОЙ ВОЙНЫ</dc:title>
  <dc:creator>Святослав</dc:creator>
  <cp:lastModifiedBy>Святослав</cp:lastModifiedBy>
  <cp:revision>55</cp:revision>
  <dcterms:created xsi:type="dcterms:W3CDTF">2023-03-10T04:41:16Z</dcterms:created>
  <dcterms:modified xsi:type="dcterms:W3CDTF">2023-03-10T14:03:03Z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2507125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S10.0.0</vt:lpwstr>
  </property>
</Properties>
</file>