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tags+xml" PartName="/ppt/tags/tag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1" r:id="rId2"/>
  </p:sldMasterIdLst>
  <p:notesMasterIdLst>
    <p:notesMasterId r:id="rId14"/>
  </p:notesMasterIdLst>
  <p:sldIdLst>
    <p:sldId id="320" r:id="rId3"/>
    <p:sldId id="258" r:id="rId4"/>
    <p:sldId id="321" r:id="rId5"/>
    <p:sldId id="322" r:id="rId6"/>
    <p:sldId id="323" r:id="rId7"/>
    <p:sldId id="324" r:id="rId8"/>
    <p:sldId id="325" r:id="rId9"/>
    <p:sldId id="327" r:id="rId10"/>
    <p:sldId id="328" r:id="rId11"/>
    <p:sldId id="329" r:id="rId12"/>
    <p:sldId id="330" r:id="rId13"/>
  </p:sldIdLst>
  <p:sldSz cx="12192000" cy="6858000"/>
  <p:notesSz cx="6648450" cy="97742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C90"/>
    <a:srgbClr val="000099"/>
    <a:srgbClr val="08285E"/>
    <a:srgbClr val="000066"/>
    <a:srgbClr val="0066FF"/>
    <a:srgbClr val="0099CC"/>
    <a:srgbClr val="0000FF"/>
    <a:srgbClr val="0000CC"/>
    <a:srgbClr val="FF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 snapToGrid="0" showGuides="1">
      <p:cViewPr>
        <p:scale>
          <a:sx n="118" d="100"/>
          <a:sy n="118" d="100"/>
        </p:scale>
        <p:origin x="-288" y="-1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5957A-5E69-444F-B544-9592E781F2C6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21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846" y="4703852"/>
            <a:ext cx="531876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3831"/>
            <a:ext cx="288099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5916" y="9283831"/>
            <a:ext cx="288099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4FE65-119A-4816-92BA-489875896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50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6659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755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547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89138" y="549275"/>
            <a:ext cx="4886325" cy="274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Impact" panose="020B0806030902050204" pitchFamily="34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199559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2262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149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5878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65C9A-F863-4B53-BF18-B9F895775B5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889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23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64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8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44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EC0EA-AF1C-49C7-A35D-CE356995568C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E682E-06A4-4F0E-A723-85794D032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5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119C1-2A1D-450E-A9D4-524B0032F367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9B98-8A7B-4964-9774-1CD0202FC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C0BA7-4A78-4556-A8EF-5651C5B8D27D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EB32C-29B4-4CCF-BD19-5F0046F65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29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11A80-280C-411B-96E8-EBE8F721996E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60E0A-8674-4507-985D-218FFF79E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8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C2715-646D-4D11-A56D-D23DCEE45608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CF3C5-B30B-490F-A232-30FD42FF9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2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DBE3-9822-494F-95C0-CC273FBB8326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535B5-22EA-43AA-B7E9-ED4DAFB8A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8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3AB70-598B-43DF-8A2A-5EDC317B320B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0D9D2-D2B0-4E06-B85F-CC2F18AF3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2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67272-17D9-4E33-B42E-1F8CD374D7D4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5A545-FC37-4080-A8D2-EDE9A6689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3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4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F3429-F932-4E7E-AB95-355D23D2F26C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C1BB8-6933-4CF7-8137-B4117BF04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22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381D-4F6A-47E3-941D-4C45DE515534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4031E-7F69-4AB5-9C80-22282E506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36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0272-493C-4EBC-A2F7-86F2FA8F7647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49F6F-A576-4A77-A41C-354660605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4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47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26"/>
            </a:lvl1pPr>
            <a:lvl2pPr marL="500048" indent="0" algn="ctr">
              <a:buNone/>
              <a:defRPr sz="2187"/>
            </a:lvl2pPr>
            <a:lvl3pPr marL="1000096" indent="0" algn="ctr">
              <a:buNone/>
              <a:defRPr sz="1970"/>
            </a:lvl3pPr>
            <a:lvl4pPr marL="1500139" indent="0" algn="ctr">
              <a:buNone/>
              <a:defRPr sz="1750"/>
            </a:lvl4pPr>
            <a:lvl5pPr marL="2000189" indent="0" algn="ctr">
              <a:buNone/>
              <a:defRPr sz="1750"/>
            </a:lvl5pPr>
            <a:lvl6pPr marL="2500233" indent="0" algn="ctr">
              <a:buNone/>
              <a:defRPr sz="1750"/>
            </a:lvl6pPr>
            <a:lvl7pPr marL="3000280" indent="0" algn="ctr">
              <a:buNone/>
              <a:defRPr sz="1750"/>
            </a:lvl7pPr>
            <a:lvl8pPr marL="3500325" indent="0" algn="ctr">
              <a:buNone/>
              <a:defRPr sz="1750"/>
            </a:lvl8pPr>
            <a:lvl9pPr marL="4000374" indent="0" algn="ctr">
              <a:buNone/>
              <a:defRPr sz="175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2" y="6356378"/>
            <a:ext cx="2743200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B5C08A1-7713-47CE-97B4-863D833656A0}" type="datetimeFigureOut">
              <a:rPr lang="id-ID">
                <a:solidFill>
                  <a:prstClr val="black"/>
                </a:solidFill>
                <a:ea typeface="宋体" pitchFamily="2" charset="-122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12/07/2023</a:t>
            </a:fld>
            <a:endParaRPr lang="id-ID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5" y="6356378"/>
            <a:ext cx="4114800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d-ID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4" y="6356378"/>
            <a:ext cx="495302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BD3C9449-514E-4F2F-BDF6-E5528CC1E8B5}" type="slidenum">
              <a:rPr lang="id-ID">
                <a:solidFill>
                  <a:prstClr val="black"/>
                </a:solidFill>
                <a:ea typeface="宋体" pitchFamily="2" charset="-122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d-ID">
              <a:solidFill>
                <a:prstClr val="black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72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1"/>
            <a:ext cx="2743200" cy="366183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defTabSz="1219170" eaLnBrk="1" hangingPunct="1">
              <a:buFont typeface="Arial" panose="020B0604020202020204" pitchFamily="34" charset="0"/>
              <a:buNone/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CAC394-BC7E-46DE-9298-F1E194B8BF6E}" type="datetime1">
              <a:rPr lang="zh-CN" altLang="en-US">
                <a:solidFill>
                  <a:srgbClr val="4B4D4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2023/7/12</a:t>
            </a:fld>
            <a:endParaRPr lang="zh-CN" altLang="en-US">
              <a:solidFill>
                <a:srgbClr val="4B4D4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>
            <a:lvl1pPr defTabSz="1219170" fontAlgn="base">
              <a:buFont typeface="Arial" panose="020B0604020202020204" pitchFamily="34" charset="0"/>
              <a:buNone/>
              <a:defRPr noProof="0">
                <a:latin typeface="微软雅黑" panose="020B0503020204020204" pitchFamily="34" charset="-122"/>
                <a:ea typeface="宋体" panose="02010600030101010101" pitchFamily="2" charset="-122"/>
                <a:cs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zh-CN">
              <a:solidFill>
                <a:srgbClr val="4B4D4F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>
            <a:lvl1pPr defTabSz="1219170" fontAlgn="base">
              <a:buFont typeface="Arial" panose="020B0604020202020204" pitchFamily="34" charset="0"/>
              <a:buNone/>
              <a:defRPr noProof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EF3D62E-5CD7-4F7F-8888-54F689243974}" type="slidenum">
              <a:rPr lang="zh-CN" altLang="en-US">
                <a:solidFill>
                  <a:srgbClr val="4B4D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 sz="2400">
              <a:solidFill>
                <a:srgbClr val="4B4D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9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333676" y="356628"/>
            <a:ext cx="11524648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3678" y="825951"/>
            <a:ext cx="11524647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i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96284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nyPPT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745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8"/>
          <p:cNvSpPr>
            <a:spLocks noGrp="1"/>
          </p:cNvSpPr>
          <p:nvPr>
            <p:ph type="pic" sz="quarter" idx="13"/>
          </p:nvPr>
        </p:nvSpPr>
        <p:spPr>
          <a:xfrm>
            <a:off x="10287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8"/>
          <p:cNvSpPr>
            <a:spLocks noGrp="1"/>
          </p:cNvSpPr>
          <p:nvPr>
            <p:ph type="pic" sz="quarter" idx="14"/>
          </p:nvPr>
        </p:nvSpPr>
        <p:spPr>
          <a:xfrm>
            <a:off x="36068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5"/>
          </p:nvPr>
        </p:nvSpPr>
        <p:spPr>
          <a:xfrm>
            <a:off x="61849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6"/>
          </p:nvPr>
        </p:nvSpPr>
        <p:spPr>
          <a:xfrm>
            <a:off x="8763000" y="1485900"/>
            <a:ext cx="2489200" cy="257684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empty_p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2921000" y="266700"/>
            <a:ext cx="6350000" cy="55884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733" b="1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62451" y="837239"/>
            <a:ext cx="3467100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2133" b="1" i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3318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762048" y="-71462"/>
            <a:ext cx="109728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7" name="SmartArt 占位符 6"/>
          <p:cNvSpPr>
            <a:spLocks noGrp="1"/>
          </p:cNvSpPr>
          <p:nvPr>
            <p:ph type="dgm" sz="quarter" idx="11"/>
          </p:nvPr>
        </p:nvSpPr>
        <p:spPr>
          <a:xfrm>
            <a:off x="952465" y="1785938"/>
            <a:ext cx="6096009" cy="4143392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sz="quarter" idx="12"/>
          </p:nvPr>
        </p:nvSpPr>
        <p:spPr>
          <a:xfrm>
            <a:off x="7239000" y="1785939"/>
            <a:ext cx="4286251" cy="4143375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94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1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857299" y="-24"/>
            <a:ext cx="109728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952500" y="1857375"/>
            <a:ext cx="5334000" cy="4286250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6667500" y="1857375"/>
            <a:ext cx="495300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78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571462" y="1714488"/>
            <a:ext cx="2762271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3428981" y="1714489"/>
            <a:ext cx="2762271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571461" y="3857628"/>
            <a:ext cx="2762271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3428982" y="3857628"/>
            <a:ext cx="2762271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1047800" y="-16"/>
            <a:ext cx="109728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6381752" y="1714501"/>
            <a:ext cx="5048249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88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51" y="1143001"/>
            <a:ext cx="10858500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4767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-1238301" y="5143512"/>
            <a:ext cx="109728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176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08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609600" y="1176867"/>
            <a:ext cx="10941051" cy="4540251"/>
          </a:xfrm>
          <a:prstGeom prst="rect">
            <a:avLst/>
          </a:prstGeom>
          <a:solidFill>
            <a:schemeClr val="bg1">
              <a:alpha val="70000"/>
            </a:schemeClr>
          </a:solidFill>
          <a:ln w="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924985" y="1449918"/>
            <a:ext cx="10342033" cy="3958167"/>
          </a:xfrm>
          <a:prstGeom prst="rect">
            <a:avLst/>
          </a:prstGeom>
          <a:solidFill>
            <a:srgbClr val="40404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9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21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rm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5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6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46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01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01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0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4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2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3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2DC3B-9C40-4747-99BC-02B56B06BC71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3ADD7-13A8-43EA-9670-CCB4BFFA9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3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30FC52-EFE3-48F9-B1C7-80210C62BC5C}" type="datetimeFigureOut">
              <a:rPr lang="ru-RU"/>
              <a:pPr>
                <a:defRPr/>
              </a:pPr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641E55-E1C1-4468-82B9-2BB50AED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98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6" r:id="rId12"/>
    <p:sldLayoutId id="2147483707" r:id="rId13"/>
    <p:sldLayoutId id="2147483708" r:id="rId14"/>
    <p:sldLayoutId id="2147483709" r:id="rId15"/>
    <p:sldLayoutId id="2147483673" r:id="rId16"/>
    <p:sldLayoutId id="2147483674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6" r:id="rId25"/>
    <p:sldLayoutId id="2147483687" r:id="rId26"/>
    <p:sldLayoutId id="2147483688" r:id="rId27"/>
    <p:sldLayoutId id="2147483690" r:id="rId28"/>
  </p:sldLayoutIdLst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23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3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3310128" y="667512"/>
            <a:ext cx="8480044" cy="699389"/>
          </a:xfrm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диный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информирования населения</a:t>
            </a:r>
            <a:r>
              <a:rPr lang="ru-RU" alt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ДЕМОГРАФИЧЕСКАЯ </a:t>
            </a:r>
            <a:r>
              <a:rPr lang="ru-RU" sz="3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– </a:t>
            </a:r>
            <a:r>
              <a:rPr lang="ru-RU" sz="30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ПРОЦВЕТАНИЯ ОБЩЕСТВА, </a:t>
            </a:r>
            <a:r>
              <a:rPr lang="ru-RU" sz="30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УСЛОВИЕ </a:t>
            </a:r>
            <a:r>
              <a:rPr lang="ru-RU" sz="3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ГОСУДАРСТВА</a:t>
            </a:r>
            <a:r>
              <a:rPr lang="ru-RU" sz="2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2023 г.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82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28595" y="1119272"/>
            <a:ext cx="9540668" cy="2741176"/>
            <a:chOff x="3006236" y="589485"/>
            <a:chExt cx="5573751" cy="2271754"/>
          </a:xfrm>
        </p:grpSpPr>
        <p:sp>
          <p:nvSpPr>
            <p:cNvPr id="7" name="任意多边形 6"/>
            <p:cNvSpPr/>
            <p:nvPr/>
          </p:nvSpPr>
          <p:spPr>
            <a:xfrm>
              <a:off x="3006236" y="612177"/>
              <a:ext cx="5555860" cy="2113892"/>
            </a:xfrm>
            <a:prstGeom prst="round2DiagRect">
              <a:avLst/>
            </a:prstGeom>
            <a:solidFill>
              <a:srgbClr val="FFFFFF"/>
            </a:solidFill>
            <a:ln w="19050">
              <a:solidFill>
                <a:srgbClr val="DDDDDD"/>
              </a:soli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8" name="文本框 15"/>
            <p:cNvSpPr txBox="1"/>
            <p:nvPr/>
          </p:nvSpPr>
          <p:spPr>
            <a:xfrm>
              <a:off x="3080717" y="589485"/>
              <a:ext cx="5499270" cy="2271754"/>
            </a:xfrm>
            <a:prstGeom prst="round2Diag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Направления в области охраны здоровья и демографической </a:t>
              </a:r>
              <a:r>
                <a:rPr lang="ru-RU" sz="2000" b="1" dirty="0" smtClean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безопасности:</a:t>
              </a:r>
            </a:p>
            <a:p>
              <a:pPr indent="354013"/>
              <a:r>
                <a:rPr lang="ru-RU" sz="1500" b="1" dirty="0" smtClean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разработка мер по укреплению репродуктивного здоровья, формированию культуры здорового образа жизни и </a:t>
              </a:r>
              <a:r>
                <a:rPr lang="ru-RU" sz="1500" b="1" dirty="0" err="1" smtClean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здоровьесбережения</a:t>
              </a:r>
              <a:r>
                <a:rPr lang="ru-RU" sz="1500" b="1" dirty="0" smtClean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</a:p>
            <a:p>
              <a:pPr indent="354013"/>
              <a:r>
                <a:rPr lang="ru-RU" sz="1500" b="1" dirty="0" smtClean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совершенствование </a:t>
              </a:r>
              <a:r>
                <a:rPr lang="ru-RU" sz="1500" b="1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системы поддержки семей с детьми, улучшение условий их жизнедеятельности, укрепление института семьи;</a:t>
              </a:r>
            </a:p>
            <a:p>
              <a:pPr indent="354013"/>
              <a:r>
                <a:rPr lang="ru-RU" sz="1500" b="1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развитие амбулаторно-поликлинической службы;</a:t>
              </a:r>
            </a:p>
            <a:p>
              <a:pPr indent="354013"/>
              <a:r>
                <a:rPr lang="ru-RU" sz="1500" b="1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переход от постатейного финансирования организаций здравоохранения к системе финансирования на основе достигнутых результатов;</a:t>
              </a:r>
            </a:p>
            <a:p>
              <a:pPr indent="354013"/>
              <a:r>
                <a:rPr lang="ru-RU" sz="1500" b="1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внедрение национальной системы медицинской аккредитации организаций здравоохранения;</a:t>
              </a:r>
            </a:p>
            <a:p>
              <a:pPr indent="354013"/>
              <a:r>
                <a:rPr lang="ru-RU" sz="1500" b="1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развитие здравоохранения регионов, в том числе межрегиональных и межрайонных центров</a:t>
              </a:r>
            </a:p>
          </p:txBody>
        </p:sp>
      </p:grp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2656086" y="288580"/>
            <a:ext cx="9389376" cy="7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ts val="2200"/>
              </a:lnSpc>
              <a:buNone/>
            </a:pP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совершенствования </a:t>
            </a:r>
            <a:endParaRPr lang="ru-RU" sz="2600" b="1" spc="12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200"/>
              </a:lnSpc>
              <a:buNone/>
            </a:pP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демографической </a:t>
            </a:r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Республики Беларусь</a:t>
            </a:r>
            <a:endParaRPr lang="ru-RU" sz="2600" spc="12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" name="组合 4"/>
          <p:cNvGrpSpPr/>
          <p:nvPr/>
        </p:nvGrpSpPr>
        <p:grpSpPr>
          <a:xfrm>
            <a:off x="2528596" y="3981909"/>
            <a:ext cx="9510044" cy="2618402"/>
            <a:chOff x="3150058" y="1015336"/>
            <a:chExt cx="4834454" cy="804410"/>
          </a:xfrm>
        </p:grpSpPr>
        <p:sp>
          <p:nvSpPr>
            <p:cNvPr id="31" name="任意多边形 6"/>
            <p:cNvSpPr/>
            <p:nvPr/>
          </p:nvSpPr>
          <p:spPr>
            <a:xfrm>
              <a:off x="3150058" y="1015336"/>
              <a:ext cx="4834454" cy="804410"/>
            </a:xfrm>
            <a:prstGeom prst="round2DiagRect">
              <a:avLst/>
            </a:prstGeom>
            <a:solidFill>
              <a:srgbClr val="FFFFFF"/>
            </a:solidFill>
            <a:ln w="19050">
              <a:solidFill>
                <a:srgbClr val="DDDDDD"/>
              </a:solidFill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33" name="文本框 15"/>
            <p:cNvSpPr txBox="1"/>
            <p:nvPr/>
          </p:nvSpPr>
          <p:spPr>
            <a:xfrm>
              <a:off x="3150058" y="1054200"/>
              <a:ext cx="4834454" cy="156918"/>
            </a:xfrm>
            <a:prstGeom prst="round2Diag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dirty="0">
                <a:solidFill>
                  <a:srgbClr val="000066"/>
                </a:solidFill>
                <a:latin typeface="Impact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789853" y="3981909"/>
            <a:ext cx="90973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 организаций системы здравоохранения:</a:t>
            </a:r>
          </a:p>
          <a:p>
            <a:pPr marL="0" lvl="1" indent="354013" algn="just"/>
            <a:r>
              <a:rPr lang="ru-RU" sz="15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  <a:r>
              <a:rPr lang="ru-RU" sz="15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восстановление репродуктивного здоровья населения</a:t>
            </a:r>
            <a:r>
              <a:rPr lang="ru-RU" sz="15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15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том числе увеличение объемов оказания медицинской помощи по лечению бесплодия с использованием современных вспомогательных репродуктивных технологий;</a:t>
            </a:r>
          </a:p>
          <a:p>
            <a:pPr marL="0" lvl="1" indent="354013" algn="just"/>
            <a:r>
              <a:rPr lang="ru-RU" sz="15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комплексной пренатальной (дородовой) диагностики;</a:t>
            </a:r>
          </a:p>
          <a:p>
            <a:pPr marL="0" lvl="1" indent="354013" algn="just"/>
            <a:r>
              <a:rPr lang="ru-RU" sz="15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фетальной и неонатальной хирургии – инновационных направлений оказания медицинской помощи внутриутробно;</a:t>
            </a:r>
          </a:p>
          <a:p>
            <a:pPr marL="0" lvl="1" indent="354013" algn="just"/>
            <a:r>
              <a:rPr lang="ru-RU" sz="15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внедрение новых технологий неонатального скрининга как основы раннего выявления и профилактики наследственной </a:t>
            </a:r>
            <a:r>
              <a:rPr lang="ru-RU" sz="15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патологии </a:t>
            </a:r>
            <a:r>
              <a:rPr lang="ru-RU" sz="15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5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др.</a:t>
            </a:r>
            <a:endParaRPr lang="ru-RU" sz="1500" b="1" dirty="0">
              <a:solidFill>
                <a:srgbClr val="00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7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"/>
            <a:ext cx="12192000" cy="6845300"/>
          </a:xfrm>
          <a:prstGeom prst="rect">
            <a:avLst/>
          </a:prstGeom>
        </p:spPr>
      </p:pic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017126" y="725817"/>
            <a:ext cx="6464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28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endParaRPr kumimoji="0" lang="zh-CN" altLang="en-US" sz="24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9382" y="821260"/>
            <a:ext cx="9052969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	</a:t>
            </a:r>
          </a:p>
          <a:p>
            <a:pPr algn="just"/>
            <a:endParaRPr lang="ru-RU" b="1" i="1" dirty="0" smtClean="0"/>
          </a:p>
          <a:p>
            <a:pPr indent="358775" algn="just"/>
            <a:r>
              <a:rPr lang="ru-RU" sz="2800" b="1" i="1" dirty="0" smtClean="0">
                <a:solidFill>
                  <a:srgbClr val="000066"/>
                </a:solidFill>
                <a:latin typeface="Monotype Corsiva" panose="03010101010201010101" pitchFamily="66" charset="0"/>
              </a:rPr>
              <a:t>	</a:t>
            </a: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600" b="1" spc="1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здоровой нации никакой экономики </a:t>
            </a: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будет... Без </a:t>
            </a:r>
            <a:r>
              <a:rPr lang="ru-RU" sz="2600" b="1" spc="1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дисциплины, без готовности правильно реагировать на современные </a:t>
            </a: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вызовы </a:t>
            </a:r>
            <a:r>
              <a:rPr lang="ru-RU" sz="2600" b="1" spc="1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реального суверенитета </a:t>
            </a: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spc="1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b="1" spc="1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независимости.</a:t>
            </a:r>
          </a:p>
          <a:p>
            <a:pPr algn="r"/>
            <a:endParaRPr lang="ru-RU" sz="2300" b="1" spc="11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300" b="1" spc="1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300" b="1" spc="12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выступления </a:t>
            </a:r>
          </a:p>
          <a:p>
            <a:pPr algn="r"/>
            <a:r>
              <a:rPr lang="ru-RU" sz="2300" b="1" spc="12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</a:t>
            </a:r>
            <a:r>
              <a:rPr lang="ru-RU" sz="2300" b="1" spc="12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Беларусь </a:t>
            </a:r>
            <a:endParaRPr lang="ru-RU" sz="2300" b="1" spc="120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300" b="1" spc="12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А.Г.Лукашенко на </a:t>
            </a:r>
            <a:r>
              <a:rPr lang="ru-RU" sz="2300" b="1" spc="12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совещании </a:t>
            </a:r>
            <a:endParaRPr lang="ru-RU" sz="2300" b="1" spc="120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300" b="1" spc="12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300" b="1" spc="12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актуальным </a:t>
            </a:r>
            <a:r>
              <a:rPr lang="ru-RU" sz="2300" b="1" spc="12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здравоохранения </a:t>
            </a:r>
            <a:endParaRPr lang="ru-RU" sz="2300" b="1" spc="120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spc="12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мая 2023 г</a:t>
            </a:r>
            <a:r>
              <a:rPr lang="ru-RU" b="1" spc="12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zh-CN" b="1" spc="120" dirty="0" smtClean="0">
                <a:solidFill>
                  <a:srgbClr val="000066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 </a:t>
            </a:r>
            <a:endParaRPr lang="en-US" altLang="zh-CN" b="1" spc="120" dirty="0">
              <a:solidFill>
                <a:srgbClr val="000066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461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"/>
            <a:ext cx="12192000" cy="6845300"/>
          </a:xfrm>
          <a:prstGeom prst="rect">
            <a:avLst/>
          </a:prstGeom>
        </p:spPr>
      </p:pic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017126" y="725817"/>
            <a:ext cx="6464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28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endParaRPr kumimoji="0" lang="zh-CN" altLang="en-US" sz="24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6313" y="265176"/>
            <a:ext cx="9500616" cy="62786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	</a:t>
            </a:r>
          </a:p>
          <a:p>
            <a:pPr marL="360000" algn="just"/>
            <a:r>
              <a:rPr lang="ru-RU" sz="2800" b="1" i="1" dirty="0" smtClean="0">
                <a:solidFill>
                  <a:srgbClr val="000066"/>
                </a:solidFill>
                <a:latin typeface="Monotype Corsiva" panose="03010101010201010101" pitchFamily="66" charset="0"/>
              </a:rPr>
              <a:t>	</a:t>
            </a:r>
          </a:p>
          <a:p>
            <a:pPr marL="360000" algn="just"/>
            <a:r>
              <a:rPr lang="ru-RU" sz="2600" b="1" spc="120" dirty="0" smtClean="0">
                <a:solidFill>
                  <a:srgbClr val="000066"/>
                </a:solidFill>
                <a:latin typeface="Impact" panose="020B0806030902050204" pitchFamily="34" charset="0"/>
              </a:rPr>
              <a:t>	</a:t>
            </a: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</a:t>
            </a:r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– вопрос демографической безопасности, без чего нет смысла думать </a:t>
            </a: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завтрашнем </a:t>
            </a: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дне… </a:t>
            </a:r>
          </a:p>
          <a:p>
            <a:pPr marL="360000" algn="just"/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крепко стоять на своей земле, нас, белорусов, должно быть значительно больше – это важнейшее условие суверенитета. </a:t>
            </a:r>
          </a:p>
          <a:p>
            <a:pPr marL="360000" algn="just"/>
            <a:r>
              <a:rPr lang="ru-RU" sz="26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 </a:t>
            </a:r>
            <a:r>
              <a:rPr lang="ru-RU" sz="26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делает много, чтобы обеспечить для этого соответствующие условия. </a:t>
            </a:r>
            <a:endParaRPr lang="ru-RU" sz="2600" b="1" spc="12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300" b="1" spc="120" dirty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 </a:t>
            </a:r>
            <a:endParaRPr lang="ru-RU" sz="2300" b="1" spc="120" dirty="0" smtClean="0">
              <a:solidFill>
                <a:srgbClr val="0828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Главы государства А.Г.Лукашенко </a:t>
            </a:r>
            <a:b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Посланием </a:t>
            </a:r>
            <a:r>
              <a:rPr lang="ru-RU" sz="2300" b="1" spc="120" dirty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белорусскому народу </a:t>
            </a:r>
            <a: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300" b="1" spc="120" dirty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Национальному собранию Республики Беларусь </a:t>
            </a:r>
            <a:endParaRPr lang="ru-RU" sz="2300" spc="120" dirty="0">
              <a:solidFill>
                <a:srgbClr val="0828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300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b="1" spc="120" dirty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марта 2023 г</a:t>
            </a:r>
            <a:r>
              <a:rPr lang="ru-RU" b="1" spc="120" dirty="0" smtClean="0">
                <a:solidFill>
                  <a:srgbClr val="0828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zh-CN" spc="120" dirty="0" smtClean="0">
                <a:solidFill>
                  <a:srgbClr val="08285E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en-US" altLang="zh-CN" spc="120" dirty="0">
              <a:solidFill>
                <a:srgbClr val="08285E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933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2670048" y="598894"/>
            <a:ext cx="962953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ts val="2800"/>
              </a:lnSpc>
              <a:spcAft>
                <a:spcPct val="0"/>
              </a:spcAft>
              <a:buNone/>
              <a:defRPr/>
            </a:pPr>
            <a:r>
              <a:rPr lang="ru-RU" sz="29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Демографическая безопасность – важнейшая составляющая национальной безопасности Республики </a:t>
            </a:r>
            <a:r>
              <a:rPr lang="ru-RU" sz="29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</a:t>
            </a:r>
            <a:endParaRPr kumimoji="0" lang="ru-RU" altLang="zh-CN" sz="2900" b="0" i="0" u="none" strike="noStrike" kern="1200" cap="all" spc="110" normalizeH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017126" y="725817"/>
            <a:ext cx="6464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28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endParaRPr kumimoji="0" lang="zh-CN" altLang="en-US" sz="24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63390" y="2584036"/>
            <a:ext cx="74615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сновные национальные интересы в демографической сфере;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63390" y="3138765"/>
            <a:ext cx="744740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внутренние источники угроз национальной безопасности </a:t>
            </a:r>
            <a:b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в демографической сфере;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63618" y="4023794"/>
            <a:ext cx="746988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сновной внешний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источник угроз национальной безопасности в демографической сфере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4780" y="4908823"/>
            <a:ext cx="747011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нейтрализации внутренних источников угроз в демографической сфере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40911" y="5771328"/>
            <a:ext cx="746988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важнейшие направления защиты от внешних 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 </a:t>
            </a:r>
            <a:b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демографической сфере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87752" y="2024624"/>
            <a:ext cx="94457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spc="120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 учетом проекта </a:t>
            </a:r>
            <a:r>
              <a:rPr lang="ru-RU" sz="1600" b="1" spc="120" dirty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новой Концепции национальной безопасности Республики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104340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2432305" y="598894"/>
            <a:ext cx="975969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0" fontAlgn="base" hangingPunct="0">
              <a:spcAft>
                <a:spcPct val="0"/>
              </a:spcAft>
              <a:buNone/>
              <a:defRPr/>
            </a:pPr>
            <a:r>
              <a:rPr lang="ru-RU" sz="29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9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9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Динамика демографических процессов в Беларуси</a:t>
            </a:r>
            <a:endParaRPr kumimoji="0" lang="ru-RU" altLang="zh-CN" sz="2900" b="0" i="0" u="none" strike="noStrike" kern="1200" cap="all" spc="120" normalizeH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017126" y="725817"/>
            <a:ext cx="6464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zh-CN" sz="28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endParaRPr kumimoji="0" lang="zh-CN" altLang="en-US" sz="24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81527" y="2453975"/>
            <a:ext cx="886899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1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Негативные тенденции:</a:t>
            </a:r>
            <a:endParaRPr kumimoji="0" lang="ru-RU" sz="21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13814" y="3578456"/>
            <a:ext cx="833670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женщин репродуктивного возраста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21024" y="4251409"/>
            <a:ext cx="82930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неустойчивость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брачных союзов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06462" y="4789353"/>
            <a:ext cx="83076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частота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искусственного прерывания беременности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21023" y="5335464"/>
            <a:ext cx="829307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гинекологических заболеваний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21023" y="5873408"/>
            <a:ext cx="829306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женского и мужского 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бесплодия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21023" y="3032345"/>
            <a:ext cx="83294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</a:t>
            </a:r>
            <a:r>
              <a:rPr 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над 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рождаемостью</a:t>
            </a:r>
            <a:r>
              <a:rPr lang="ru-RU" sz="2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17119" y="1221051"/>
            <a:ext cx="933340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</a:t>
            </a:r>
            <a:r>
              <a:rPr lang="ru-RU" sz="2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стимулирования рождаемости – </a:t>
            </a:r>
            <a:endParaRPr lang="ru-RU" sz="22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развитие </a:t>
            </a:r>
            <a:r>
              <a:rPr lang="ru-RU" sz="2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поддержки семей </a:t>
            </a:r>
            <a: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акцентом на рождение </a:t>
            </a:r>
            <a: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вторых </a:t>
            </a:r>
            <a:r>
              <a:rPr lang="ru-RU" sz="2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последующих </a:t>
            </a:r>
            <a:r>
              <a:rPr lang="ru-RU" sz="2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2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6" name="Freeform: Shape 57"/>
          <p:cNvSpPr/>
          <p:nvPr/>
        </p:nvSpPr>
        <p:spPr>
          <a:xfrm>
            <a:off x="6018110" y="5237302"/>
            <a:ext cx="2104331" cy="1014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24" y="0"/>
                </a:moveTo>
                <a:lnTo>
                  <a:pt x="21600" y="10800"/>
                </a:lnTo>
                <a:lnTo>
                  <a:pt x="13224" y="21600"/>
                </a:lnTo>
                <a:lnTo>
                  <a:pt x="13224" y="18736"/>
                </a:lnTo>
                <a:lnTo>
                  <a:pt x="0" y="18736"/>
                </a:lnTo>
                <a:lnTo>
                  <a:pt x="6887" y="2864"/>
                </a:lnTo>
                <a:lnTo>
                  <a:pt x="13224" y="2864"/>
                </a:lnTo>
                <a:close/>
              </a:path>
            </a:pathLst>
          </a:custGeom>
          <a:gradFill>
            <a:gsLst>
              <a:gs pos="2485">
                <a:srgbClr val="4FACFE"/>
              </a:gs>
              <a:gs pos="58102">
                <a:srgbClr val="28CFFE"/>
              </a:gs>
              <a:gs pos="100000">
                <a:srgbClr val="00F2FE"/>
              </a:gs>
            </a:gsLst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79" name="Freeform: Shape 63"/>
          <p:cNvSpPr/>
          <p:nvPr/>
        </p:nvSpPr>
        <p:spPr>
          <a:xfrm flipH="1">
            <a:off x="5468112" y="3928589"/>
            <a:ext cx="1539992" cy="1108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24" y="0"/>
                </a:moveTo>
                <a:lnTo>
                  <a:pt x="21600" y="10800"/>
                </a:lnTo>
                <a:lnTo>
                  <a:pt x="13224" y="21600"/>
                </a:lnTo>
                <a:lnTo>
                  <a:pt x="13224" y="18736"/>
                </a:lnTo>
                <a:lnTo>
                  <a:pt x="0" y="18736"/>
                </a:lnTo>
                <a:lnTo>
                  <a:pt x="6887" y="2864"/>
                </a:lnTo>
                <a:lnTo>
                  <a:pt x="13224" y="2864"/>
                </a:lnTo>
                <a:close/>
              </a:path>
            </a:pathLst>
          </a:custGeom>
          <a:gradFill>
            <a:gsLst>
              <a:gs pos="0">
                <a:srgbClr val="F000C6"/>
              </a:gs>
              <a:gs pos="46532">
                <a:srgbClr val="B800C4"/>
              </a:gs>
              <a:gs pos="100000">
                <a:srgbClr val="8000C2"/>
              </a:gs>
            </a:gsLst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80" name="Freeform: Shape 67"/>
          <p:cNvSpPr/>
          <p:nvPr/>
        </p:nvSpPr>
        <p:spPr>
          <a:xfrm>
            <a:off x="6567118" y="2708134"/>
            <a:ext cx="1614740" cy="9539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24" y="0"/>
                </a:moveTo>
                <a:lnTo>
                  <a:pt x="21600" y="10800"/>
                </a:lnTo>
                <a:lnTo>
                  <a:pt x="13224" y="21600"/>
                </a:lnTo>
                <a:lnTo>
                  <a:pt x="13224" y="18736"/>
                </a:lnTo>
                <a:lnTo>
                  <a:pt x="0" y="18736"/>
                </a:lnTo>
                <a:lnTo>
                  <a:pt x="6887" y="2864"/>
                </a:lnTo>
                <a:lnTo>
                  <a:pt x="13224" y="2864"/>
                </a:lnTo>
                <a:close/>
              </a:path>
            </a:pathLst>
          </a:custGeom>
          <a:gradFill>
            <a:gsLst>
              <a:gs pos="2372">
                <a:srgbClr val="FF0040"/>
              </a:gs>
              <a:gs pos="37053">
                <a:srgbClr val="FF0071"/>
              </a:gs>
              <a:gs pos="99150">
                <a:srgbClr val="FF00A2"/>
              </a:gs>
            </a:gsLst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83" name="TextBox 52"/>
          <p:cNvSpPr txBox="1"/>
          <p:nvPr/>
        </p:nvSpPr>
        <p:spPr>
          <a:xfrm>
            <a:off x="8181858" y="4428378"/>
            <a:ext cx="3714485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100">
                <a:solidFill>
                  <a:srgbClr val="535353"/>
                </a:solidFill>
              </a:defRPr>
            </a:lvl1pPr>
          </a:lstStyle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позволяли материальные и другие условия, то планировали иметь одного ребенка 14,8%, двух детей – 45,5%, троих – 19,9%, четверых и больше – 5,6% респондентов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3" name="TextBox 52"/>
          <p:cNvSpPr txBox="1"/>
          <p:nvPr/>
        </p:nvSpPr>
        <p:spPr>
          <a:xfrm>
            <a:off x="8122441" y="1934293"/>
            <a:ext cx="3892714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100">
                <a:solidFill>
                  <a:srgbClr val="535353"/>
                </a:solidFill>
              </a:defRPr>
            </a:lvl1pPr>
          </a:lstStyle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ланируют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реальных жизненных обстоятельств одного ребенка – 22,4%, двух детей – 44,6%, трех – 10,7%, четырех и больше – 2,2% (учитывая тех,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есть)</a:t>
            </a:r>
          </a:p>
        </p:txBody>
      </p:sp>
      <p:sp>
        <p:nvSpPr>
          <p:cNvPr id="1897" name="TextBox 52"/>
          <p:cNvSpPr txBox="1"/>
          <p:nvPr/>
        </p:nvSpPr>
        <p:spPr>
          <a:xfrm>
            <a:off x="2587751" y="3448551"/>
            <a:ext cx="2880361" cy="2862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100">
                <a:solidFill>
                  <a:srgbClr val="535353"/>
                </a:solidFill>
              </a:defRPr>
            </a:lvl1pPr>
          </a:lstStyle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мнению 52,4% опрошенных, современные пары не могут иметь желаемое количество детей по причине боязни того, что не смогут обеспечить ребенка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259"/>
          <p:cNvSpPr>
            <a:spLocks noChangeArrowheads="1"/>
          </p:cNvSpPr>
          <p:nvPr/>
        </p:nvSpPr>
        <p:spPr bwMode="auto">
          <a:xfrm>
            <a:off x="2572364" y="355534"/>
            <a:ext cx="9604248" cy="102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None/>
              <a:defRPr/>
            </a:pP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республиканского опроса, </a:t>
            </a:r>
            <a:b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проведенного 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апреле 2023 г.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Институтом 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социологии НАН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Беларуси</a:t>
            </a:r>
            <a:endParaRPr 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Freeform: Shape 72"/>
          <p:cNvSpPr/>
          <p:nvPr/>
        </p:nvSpPr>
        <p:spPr>
          <a:xfrm flipH="1">
            <a:off x="5468111" y="1580216"/>
            <a:ext cx="1539993" cy="1018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24" y="0"/>
                </a:moveTo>
                <a:lnTo>
                  <a:pt x="21600" y="10800"/>
                </a:lnTo>
                <a:lnTo>
                  <a:pt x="13224" y="21600"/>
                </a:lnTo>
                <a:lnTo>
                  <a:pt x="13224" y="18736"/>
                </a:lnTo>
                <a:lnTo>
                  <a:pt x="0" y="18736"/>
                </a:lnTo>
                <a:lnTo>
                  <a:pt x="6887" y="2864"/>
                </a:lnTo>
                <a:lnTo>
                  <a:pt x="13224" y="2864"/>
                </a:lnTo>
                <a:close/>
              </a:path>
            </a:pathLst>
          </a:custGeom>
          <a:gradFill>
            <a:gsLst>
              <a:gs pos="0">
                <a:srgbClr val="FFC203"/>
              </a:gs>
              <a:gs pos="36657">
                <a:srgbClr val="FF7D25"/>
              </a:gs>
              <a:gs pos="77153">
                <a:srgbClr val="FF3847"/>
              </a:gs>
            </a:gsLst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" name="TextBox 52"/>
          <p:cNvSpPr txBox="1"/>
          <p:nvPr/>
        </p:nvSpPr>
        <p:spPr>
          <a:xfrm>
            <a:off x="2587751" y="1411778"/>
            <a:ext cx="2958103" cy="1938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100">
                <a:solidFill>
                  <a:srgbClr val="535353"/>
                </a:solidFill>
              </a:defRPr>
            </a:lvl1pPr>
          </a:lstStyle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меют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77% опрошенных (одного ребенка – 35,3%, двух детей – 48,9%, трех – 12,7%, четырех и больше – 2,6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04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4217" y="486542"/>
            <a:ext cx="5782917" cy="59254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b="1">
              <a:solidFill>
                <a:srgbClr val="0A3C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16"/>
          <p:cNvSpPr txBox="1"/>
          <p:nvPr/>
        </p:nvSpPr>
        <p:spPr>
          <a:xfrm>
            <a:off x="2496312" y="410496"/>
            <a:ext cx="9523155" cy="74914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spc="120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3</a:t>
            </a:r>
            <a:r>
              <a:rPr lang="ru-RU" sz="2200" b="1" spc="120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. Ключевые направления деятельности белорусского государства </a:t>
            </a:r>
            <a:r>
              <a:rPr lang="ru-RU" sz="2200" b="1" spc="120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/>
            </a:r>
            <a:br>
              <a:rPr lang="ru-RU" sz="2200" b="1" spc="120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</a:br>
            <a:r>
              <a:rPr lang="ru-RU" sz="2200" b="1" spc="120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по </a:t>
            </a:r>
            <a:r>
              <a:rPr lang="ru-RU" sz="2200" b="1" spc="120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обеспечению демографической безопасности</a:t>
            </a:r>
            <a:endParaRPr lang="ru-RU" altLang="zh-CN" sz="2200" b="1" spc="120" dirty="0">
              <a:solidFill>
                <a:srgbClr val="0A3C90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6608620" y="1182822"/>
            <a:ext cx="309780" cy="260597"/>
          </a:xfrm>
          <a:prstGeom prst="downArrow">
            <a:avLst/>
          </a:prstGeom>
          <a:solidFill>
            <a:srgbClr val="000066"/>
          </a:solidFill>
          <a:ln w="38100">
            <a:solidFill>
              <a:srgbClr val="0A3C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A3C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2496310" y="1888403"/>
            <a:ext cx="1473097" cy="91940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Конституция </a:t>
            </a:r>
            <a:r>
              <a:rPr lang="ru-RU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Республики Беларусь</a:t>
            </a:r>
            <a:endParaRPr lang="ru-RU" altLang="zh-CN" b="1" dirty="0">
              <a:solidFill>
                <a:srgbClr val="0A3C90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4138324" y="1908872"/>
            <a:ext cx="2230719" cy="81724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Кодекс </a:t>
            </a:r>
            <a:b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Республики </a:t>
            </a: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Беларусь </a:t>
            </a: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о </a:t>
            </a: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браке </a:t>
            </a: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семье</a:t>
            </a:r>
            <a:endParaRPr lang="ru-RU" altLang="zh-CN" sz="1600" b="1" dirty="0">
              <a:solidFill>
                <a:srgbClr val="0A3C90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6537960" y="1876940"/>
            <a:ext cx="2322932" cy="1089660"/>
          </a:xfrm>
          <a:prstGeom prst="round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Указ </a:t>
            </a: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Президента Республики Беларусь </a:t>
            </a: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от </a:t>
            </a: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21 января 1998 г. № 46</a:t>
            </a:r>
            <a:endParaRPr lang="ru-RU" altLang="zh-CN" sz="1600" b="1" dirty="0">
              <a:solidFill>
                <a:srgbClr val="0A3C90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4"/>
          <p:cNvSpPr/>
          <p:nvPr/>
        </p:nvSpPr>
        <p:spPr>
          <a:xfrm>
            <a:off x="9023628" y="1862650"/>
            <a:ext cx="3087672" cy="119219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Программа социально-экономического развития Республики Беларусь </a:t>
            </a:r>
            <a:b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на 2021–2025 годы</a:t>
            </a:r>
            <a:r>
              <a:rPr lang="ru-RU" altLang="zh-CN" sz="1600" b="1" dirty="0">
                <a:solidFill>
                  <a:srgbClr val="0A3C90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3244217" y="1537632"/>
            <a:ext cx="0" cy="308114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06040" y="1494975"/>
            <a:ext cx="9413427" cy="42657"/>
          </a:xfrm>
          <a:prstGeom prst="line">
            <a:avLst/>
          </a:prstGeom>
          <a:ln w="762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7497813" y="1551163"/>
            <a:ext cx="0" cy="288000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10567464" y="1568826"/>
            <a:ext cx="0" cy="288000"/>
          </a:xfrm>
          <a:prstGeom prst="straightConnector1">
            <a:avLst/>
          </a:prstGeom>
          <a:ln w="5715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5138928" y="1551163"/>
            <a:ext cx="7754" cy="325777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3170668" y="3267108"/>
            <a:ext cx="0" cy="288000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flipH="1">
            <a:off x="2360170" y="3820744"/>
            <a:ext cx="19649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«Брак как союз женщины и мужчины, семья, материнство, отцовство и детство находятся </a:t>
            </a:r>
            <a:r>
              <a:rPr lang="ru-RU" sz="1500" b="1" dirty="0" smtClean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1500" b="1" dirty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защитой государства»</a:t>
            </a:r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5271971" y="3267108"/>
            <a:ext cx="0" cy="288000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215384" y="3780783"/>
            <a:ext cx="21536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500" b="1" dirty="0" smtClean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аконодательство </a:t>
            </a:r>
            <a:br>
              <a:rPr lang="ru-RU" sz="1500" b="1" dirty="0" smtClean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500" b="1" dirty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браке и семье </a:t>
            </a:r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7780459" y="3276660"/>
            <a:ext cx="0" cy="288000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553756" y="3820744"/>
            <a:ext cx="24043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A3C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государственной семейной политики</a:t>
            </a:r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10634865" y="3276660"/>
            <a:ext cx="0" cy="288000"/>
          </a:xfrm>
          <a:prstGeom prst="straightConnector1">
            <a:avLst/>
          </a:prstGeom>
          <a:ln w="57150">
            <a:solidFill>
              <a:srgbClr val="0A3C9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77"/>
          <p:cNvSpPr txBox="1"/>
          <p:nvPr/>
        </p:nvSpPr>
        <p:spPr>
          <a:xfrm>
            <a:off x="9713826" y="3757854"/>
            <a:ext cx="23974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Государственная программа </a:t>
            </a: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 народа </a:t>
            </a: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демографическая безопасность </a:t>
            </a: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Беларусь» </a:t>
            </a: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2021–2025 годы, </a:t>
            </a:r>
            <a:endParaRPr lang="ru-RU" sz="1200" b="1" dirty="0">
              <a:solidFill>
                <a:srgbClr val="0A3C9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иные государственные программы </a:t>
            </a: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kern="1200" dirty="0" smtClean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500" b="1" kern="1200" dirty="0">
                <a:solidFill>
                  <a:srgbClr val="0A3C9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национальные планы </a:t>
            </a:r>
            <a:endParaRPr lang="ru-RU" sz="1200" b="1" dirty="0">
              <a:solidFill>
                <a:srgbClr val="0A3C9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319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2551175" y="272915"/>
            <a:ext cx="94942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Социальная защита матери и ребенка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2927" y="853465"/>
            <a:ext cx="90525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государственных пособий;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2928" y="1955580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субсидии;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2929" y="2540563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адресная социальная помощь;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2929" y="3634070"/>
            <a:ext cx="90525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реализуемые в территориальных центрах;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2929" y="4802105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комиссия по правам ребенка;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2928" y="4207419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гарантии в трудовой сфере;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2929" y="5312560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межведомственная работа по сдерживанию социального сиротства;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2928" y="5929873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интернатных и развитие семейных форм устройства детей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2928" y="1405445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семейного капитала;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2928" y="3059541"/>
            <a:ext cx="90525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услуги;</a:t>
            </a:r>
          </a:p>
        </p:txBody>
      </p:sp>
    </p:spTree>
    <p:extLst>
      <p:ext uri="{BB962C8B-B14F-4D97-AF65-F5344CB8AC3E}">
        <p14:creationId xmlns:p14="http://schemas.microsoft.com/office/powerpoint/2010/main" val="376913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2514599" y="490061"/>
            <a:ext cx="9520631" cy="67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ts val="2200"/>
              </a:lnSpc>
              <a:buNone/>
            </a:pP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Формирование ценностей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брака,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материнства 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отцовства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71367" y="1333402"/>
            <a:ext cx="92920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семьи </a:t>
            </a:r>
            <a:r>
              <a:rPr lang="ru-RU" sz="14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(15 мая)</a:t>
            </a:r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День матери </a:t>
            </a:r>
            <a:r>
              <a:rPr lang="ru-RU" sz="14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 октября)</a:t>
            </a:r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День отца </a:t>
            </a:r>
            <a:r>
              <a:rPr lang="ru-RU" sz="14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(21 октября)</a:t>
            </a:r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1348" y="3575654"/>
            <a:ext cx="9278149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общественных объединений:</a:t>
            </a:r>
          </a:p>
          <a:p>
            <a:pPr lvl="0" indent="447675"/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Федерация профсоюзов Беларуси (оказание единовременной материальной помощи, конкурсные программы, Республиканская </a:t>
            </a: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профсоюзная акция </a:t>
            </a:r>
            <a:r>
              <a:rPr lang="ru-RU" sz="1400" b="1" spc="1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«Поздравим маму вместе!», инициатива «Компании, дружественные </a:t>
            </a:r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родителям» и т.п.); </a:t>
            </a:r>
          </a:p>
          <a:p>
            <a:pPr lvl="0" indent="447675"/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Белорусский союз женщин (создание Музеев матери, региональный фестиваль </a:t>
            </a: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 за мир и созидание!», акция «Моя семья – моя страна» и т.п.);</a:t>
            </a:r>
          </a:p>
          <a:p>
            <a:pPr lvl="0" indent="447675"/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объединения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91349" y="5400289"/>
            <a:ext cx="9278148" cy="1261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0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средств </a:t>
            </a:r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массовой информации:</a:t>
            </a:r>
          </a:p>
          <a:p>
            <a:pPr lvl="0" indent="447675"/>
            <a:r>
              <a:rPr lang="ru-RU" sz="14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конкурс среди печатных и электронных средств массовой информации «Крепка семья – крепка держава»;</a:t>
            </a:r>
          </a:p>
          <a:p>
            <a:pPr lvl="0" indent="447675"/>
            <a:r>
              <a:rPr lang="ru-RU" sz="14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фотоконкурс «Счастливая семья»;</a:t>
            </a:r>
          </a:p>
          <a:p>
            <a:pPr lvl="0" indent="447675"/>
            <a:r>
              <a:rPr lang="ru-RU" sz="14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телевизионный проект «Родные люди» и др.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71368" y="1865376"/>
            <a:ext cx="9298129" cy="10464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учреждений образования:</a:t>
            </a:r>
          </a:p>
          <a:p>
            <a:pPr lvl="0" indent="447675"/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программы факультативных занятий для учеников 9-10 классов школ </a:t>
            </a: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семейной жизни</a:t>
            </a: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1400" b="1" spc="11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/>
            <a:r>
              <a:rPr lang="ru-RU" sz="1400" b="1" spc="1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проект «Родительский университет» </a:t>
            </a:r>
            <a:r>
              <a:rPr lang="ru-RU" sz="1400" b="1" spc="1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  <a:endParaRPr kumimoji="0" lang="ru-RU" sz="1400" b="1" i="0" u="none" strike="noStrike" kern="1200" cap="none" spc="110" normalizeH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71368" y="3043680"/>
            <a:ext cx="929812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конкурс «Семья года» </a:t>
            </a:r>
          </a:p>
        </p:txBody>
      </p:sp>
    </p:spTree>
    <p:extLst>
      <p:ext uri="{BB962C8B-B14F-4D97-AF65-F5344CB8AC3E}">
        <p14:creationId xmlns:p14="http://schemas.microsoft.com/office/powerpoint/2010/main" val="69726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2514599" y="316928"/>
            <a:ext cx="964843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30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0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500" b="1" spc="12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Беларусь </a:t>
            </a:r>
            <a:r>
              <a:rPr lang="ru-RU" sz="2500" b="1" spc="12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международных рейтингах </a:t>
            </a:r>
            <a:endParaRPr lang="ru-RU" sz="30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3569" y="1047036"/>
            <a:ext cx="942592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рейтинге стран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системы здравоохранения Беларусь в 2020 году заняла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место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57 стран. </a:t>
            </a:r>
            <a:endParaRPr 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2997" y="1869478"/>
            <a:ext cx="944649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рейтинге стран с лучшими системами здравоохранения Беларусь в 2021 году заняла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из 89 стран.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22997" y="3280549"/>
            <a:ext cx="94465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индексу охвата основными услугами здравоохранения Беларусь в 2021 году заняла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из 204 стран.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4598" y="4727920"/>
            <a:ext cx="94548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показателю перинатальной смертности Беларусь по итогам 2019 года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вошла </a:t>
            </a:r>
            <a:b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53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наиболее низкими показателями.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4599" y="3987307"/>
            <a:ext cx="94548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показателю младенческой смертности Беларусь по итогам 2021 года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вошла </a:t>
            </a:r>
            <a:b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236 стран с наиболее низкими показателями.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4598" y="5472279"/>
            <a:ext cx="94548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показателю неонатальной смертности Беларусь по итогам 2020 года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вошла </a:t>
            </a:r>
            <a:b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-5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53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наиболее низкими показателями.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00596" y="6223547"/>
            <a:ext cx="9468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рейтинге счастливого детства Беларусь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году заняла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место среди 186 стран.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19756" y="2593163"/>
            <a:ext cx="94497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рейтинге лучших стран мира для рождения ребенка Беларусь в 2020 году заняла 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ru-RU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из 180 стран.</a:t>
            </a:r>
          </a:p>
        </p:txBody>
      </p:sp>
    </p:spTree>
    <p:extLst>
      <p:ext uri="{BB962C8B-B14F-4D97-AF65-F5344CB8AC3E}">
        <p14:creationId xmlns:p14="http://schemas.microsoft.com/office/powerpoint/2010/main" val="197756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77">
        <p14:gallery dir="l"/>
      </p:transition>
    </mc:Choice>
    <mc:Fallback xmlns="">
      <p:transition spd="slow" advTm="254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8|1|1|1.5|2.2|1.8|1.8|1|1.1|1.6|0.9|1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622</Words>
  <Application>Microsoft Office PowerPoint</Application>
  <PresentationFormat>Произвольный</PresentationFormat>
  <Paragraphs>113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        Единый день информирования населения  ДЕМОГРАФИЧЕСКАЯ БЕЗОПАСНОСТЬ –  ОСНОВА ПРОЦВЕТАНИЯ ОБЩЕСТВА,  ГЛАВНОЕ УСЛОВИЕ  РАЗВИТИЯ ГОСУДАРСТВА    июль 2023 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ДИАЛОГОВАЯ ПЛОЩАДКА</dc:title>
  <dc:creator>Высоцкая Снежана Сергеевна</dc:creator>
  <cp:lastModifiedBy>User</cp:lastModifiedBy>
  <cp:revision>219</cp:revision>
  <cp:lastPrinted>2023-07-11T16:20:58Z</cp:lastPrinted>
  <dcterms:created xsi:type="dcterms:W3CDTF">2023-06-27T13:11:58Z</dcterms:created>
  <dcterms:modified xsi:type="dcterms:W3CDTF">2023-07-12T13:38:04Z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1689393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