
<file path=[Content_Types].xml><?xml version="1.0" encoding="utf-8"?>
<Types xmlns="http://schemas.openxmlformats.org/package/2006/content-types">
  <Default ContentType="image/png" Extension="png"/>
  <Default ContentType="image/jpeg" Extension="jfif"/>
  <Default ContentType="image/jpeg" Extension="jpeg"/>
  <Default ContentType="application/vnd.openxmlformats-package.relationships+xml" Extension="rels"/>
  <Default ContentType="application/xml" Extension="xml"/>
  <Default ContentType="image/jpeg" Extension="jpg"/>
  <Default ContentType="image/jpeg" Extension="crdownload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9B12D-A910-4A28-ABB9-32A313935C23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CA915-D6F8-4823-96CF-CDCF3F91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03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CEB22-8749-46D3-A057-4FE9B3707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FA0A61-90DC-45DC-B01F-226367F145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9490C6-2AEE-4F45-BFB7-0CAE4E69A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475B-80F7-46B7-8680-9F7AC788071E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3B12CD-A23F-40C3-BDD2-1988F370F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C84965-51A6-43EF-A547-FCBF5BECE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5A1B3EA-1923-428E-A5E0-25789CAA1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1B9759-6441-4C0A-9C1D-58E9BC60BA30}"/>
              </a:ext>
            </a:extLst>
          </p:cNvPr>
          <p:cNvSpPr/>
          <p:nvPr userDrawn="1"/>
        </p:nvSpPr>
        <p:spPr>
          <a:xfrm>
            <a:off x="267855" y="237836"/>
            <a:ext cx="11665527" cy="6382327"/>
          </a:xfrm>
          <a:prstGeom prst="rect">
            <a:avLst/>
          </a:prstGeom>
          <a:noFill/>
          <a:ln w="666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30E932C-F99F-42C3-968E-D095F306F6F5}"/>
              </a:ext>
            </a:extLst>
          </p:cNvPr>
          <p:cNvSpPr/>
          <p:nvPr userDrawn="1"/>
        </p:nvSpPr>
        <p:spPr>
          <a:xfrm>
            <a:off x="5373255" y="1657785"/>
            <a:ext cx="4645891" cy="4253055"/>
          </a:xfrm>
          <a:custGeom>
            <a:avLst/>
            <a:gdLst>
              <a:gd name="connsiteX0" fmla="*/ 0 w 11665527"/>
              <a:gd name="connsiteY0" fmla="*/ 0 h 2378073"/>
              <a:gd name="connsiteX1" fmla="*/ 11665527 w 11665527"/>
              <a:gd name="connsiteY1" fmla="*/ 0 h 2378073"/>
              <a:gd name="connsiteX2" fmla="*/ 11665527 w 11665527"/>
              <a:gd name="connsiteY2" fmla="*/ 2378073 h 2378073"/>
              <a:gd name="connsiteX3" fmla="*/ 0 w 11665527"/>
              <a:gd name="connsiteY3" fmla="*/ 2378073 h 2378073"/>
              <a:gd name="connsiteX4" fmla="*/ 0 w 11665527"/>
              <a:gd name="connsiteY4" fmla="*/ 0 h 2378073"/>
              <a:gd name="connsiteX0" fmla="*/ 0 w 11665527"/>
              <a:gd name="connsiteY0" fmla="*/ 572655 h 2950728"/>
              <a:gd name="connsiteX1" fmla="*/ 9698181 w 11665527"/>
              <a:gd name="connsiteY1" fmla="*/ 0 h 2950728"/>
              <a:gd name="connsiteX2" fmla="*/ 11665527 w 11665527"/>
              <a:gd name="connsiteY2" fmla="*/ 2950728 h 2950728"/>
              <a:gd name="connsiteX3" fmla="*/ 0 w 11665527"/>
              <a:gd name="connsiteY3" fmla="*/ 2950728 h 2950728"/>
              <a:gd name="connsiteX4" fmla="*/ 0 w 11665527"/>
              <a:gd name="connsiteY4" fmla="*/ 572655 h 2950728"/>
              <a:gd name="connsiteX0" fmla="*/ 0 w 10178473"/>
              <a:gd name="connsiteY0" fmla="*/ 572655 h 4253055"/>
              <a:gd name="connsiteX1" fmla="*/ 9698181 w 10178473"/>
              <a:gd name="connsiteY1" fmla="*/ 0 h 4253055"/>
              <a:gd name="connsiteX2" fmla="*/ 10178473 w 10178473"/>
              <a:gd name="connsiteY2" fmla="*/ 4253055 h 4253055"/>
              <a:gd name="connsiteX3" fmla="*/ 0 w 10178473"/>
              <a:gd name="connsiteY3" fmla="*/ 2950728 h 4253055"/>
              <a:gd name="connsiteX4" fmla="*/ 0 w 10178473"/>
              <a:gd name="connsiteY4" fmla="*/ 572655 h 4253055"/>
              <a:gd name="connsiteX0" fmla="*/ 0 w 10178473"/>
              <a:gd name="connsiteY0" fmla="*/ 572655 h 4253055"/>
              <a:gd name="connsiteX1" fmla="*/ 9698181 w 10178473"/>
              <a:gd name="connsiteY1" fmla="*/ 0 h 4253055"/>
              <a:gd name="connsiteX2" fmla="*/ 10178473 w 10178473"/>
              <a:gd name="connsiteY2" fmla="*/ 4253055 h 4253055"/>
              <a:gd name="connsiteX3" fmla="*/ 6040582 w 10178473"/>
              <a:gd name="connsiteY3" fmla="*/ 4114510 h 4253055"/>
              <a:gd name="connsiteX4" fmla="*/ 0 w 10178473"/>
              <a:gd name="connsiteY4" fmla="*/ 572655 h 4253055"/>
              <a:gd name="connsiteX0" fmla="*/ 0 w 4645891"/>
              <a:gd name="connsiteY0" fmla="*/ 572655 h 4253055"/>
              <a:gd name="connsiteX1" fmla="*/ 4165599 w 4645891"/>
              <a:gd name="connsiteY1" fmla="*/ 0 h 4253055"/>
              <a:gd name="connsiteX2" fmla="*/ 4645891 w 4645891"/>
              <a:gd name="connsiteY2" fmla="*/ 4253055 h 4253055"/>
              <a:gd name="connsiteX3" fmla="*/ 508000 w 4645891"/>
              <a:gd name="connsiteY3" fmla="*/ 4114510 h 4253055"/>
              <a:gd name="connsiteX4" fmla="*/ 0 w 4645891"/>
              <a:gd name="connsiteY4" fmla="*/ 572655 h 425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5891" h="4253055">
                <a:moveTo>
                  <a:pt x="0" y="572655"/>
                </a:moveTo>
                <a:lnTo>
                  <a:pt x="4165599" y="0"/>
                </a:lnTo>
                <a:lnTo>
                  <a:pt x="4645891" y="4253055"/>
                </a:lnTo>
                <a:lnTo>
                  <a:pt x="508000" y="4114510"/>
                </a:lnTo>
                <a:lnTo>
                  <a:pt x="0" y="572655"/>
                </a:lnTo>
                <a:close/>
              </a:path>
            </a:pathLst>
          </a:custGeom>
          <a:solidFill>
            <a:schemeClr val="bg1">
              <a:alpha val="62000"/>
            </a:schemeClr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5739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7A1DC-E9F6-4771-B914-5BB7A72A5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0E4533-3532-43A7-86D6-18006E42C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61F5B7-400B-4E85-99CC-9EF60651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8CE3-B637-4811-8092-4D8353F8F4F4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429974-CD57-43EB-AE7A-B52ECFCE3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F50E48-7119-4DDB-81B8-320746072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396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6F816DB-7D02-49F5-85AB-E6BA42075E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D6A5790-C829-4EE1-AD6F-01BA6DC9F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9600BA-5BD8-4307-99EE-D80F582ED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8CD-9F44-4B2E-AC2B-CAB0886C8A16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C23D15-822C-46C4-8D40-87B314BD2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1FCFAB-A41B-4057-85E2-9DE066AC4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57395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A7431-21BB-4C79-9C36-338726888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3DF6F9-DDA6-4CBF-99BA-5A4E65492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3D6F73-6CCA-442D-8B43-D5025378E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AD7A0-07E5-4AB9-8728-F5C8A141FC9B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EE6112-7151-49A5-B799-CCB8DD629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7D6978-094A-408B-8C4A-CD8E52ED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96288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760DB-51AC-4704-BE8A-526623F72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DB436E-A489-45ED-9C76-754863275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B7CA72-7539-4D17-B2B1-F8D07FD74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204F0-4FCB-4462-96E3-3E9C0BC74A15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9238F8-7715-4AD9-B9E7-B692EE5B1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C024DC-423A-4169-94E8-8D7794A5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32313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B7664-8B0E-4E4D-AC09-B82BDA4D6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524B03-0F7A-4670-A634-18AB0A141F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FFD17F-8565-4CF3-B17D-868344480D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E76164-8D9B-4B74-BC01-73FADB41C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FEC9-FAAD-4AB4-AAE9-5D28E2840A1C}" type="datetime1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51D213-6FB8-4093-9090-D96B5F254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127C5F-702D-4BD9-912D-BA6BAEAF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43873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0689E-4118-4BA3-8472-E4D1ACC23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C6A38F-A9A0-481D-89BD-BC1076213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5CD21E-F100-4E92-8AF1-55A52CC2A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216368B-883D-49E5-AFE2-E53016D820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789A56-B14D-42FA-919E-8AB94A828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E0DE55-BF36-469E-894A-3AE8F0F3D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F48A-C2B1-4520-8AE7-94F5725C563E}" type="datetime1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FC45B7B-7B37-45E8-B032-FCDAA3E4B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6E9A09-0CDD-4808-8C86-6C03849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0296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04ABF-4D3A-42BA-923E-5BC13B580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D6B723-40B5-4E71-9C34-A0A5C3C5B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A0F4-EBDE-44DF-8A07-D7F58CB5942F}" type="datetime1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B837806-AD95-4221-A63A-13928278D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4F2C429-35D3-4278-9B02-D76B4DEE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3855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3BBFF43-4E55-48AE-A7E0-1CE591EB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EABBD-872E-4DAC-89B6-E1689D136976}" type="datetime1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71F636-922D-44DC-8723-818C7AC3B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5115A12-5237-40C8-A363-D9E87F635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8629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8A5993-C7ED-40BD-AF6D-FC2659035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8BDC7B-6A55-488E-9394-9BC81C80E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55AB70-4B16-4C99-8735-F0881388E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A9AD7-73F7-44B5-81C7-CD4E13D2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22E68-06A1-4620-850C-9BB1BF30B374}" type="datetime1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5546BF-1853-4D1D-B6FE-3CBA1799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05954F-A376-4EB8-8BB7-B4A0DC10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3231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1933F-7430-4475-826C-B64CFEE9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31F1E0-44E4-4115-90B0-1D057E137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3C3CAB-5CD5-4D5E-9D36-29344D6641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C28F73-C0DD-4414-BABC-C7A03397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1557C-E50E-4B0C-93DF-8580153C1067}" type="datetime1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648CFB-58B8-40D0-9908-EA8307BD6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38A96E-D396-4F8C-8690-5BBE8803B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2212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F580C-0DF5-4EFE-9C98-116FD3159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30A29D-3215-4D3C-89D7-1AD3A4A71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E4C641-AED7-463D-94E0-CE8B52672B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72E8-1F72-478C-8506-F51F48689BE3}" type="datetime1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0E316D-0CC7-46E9-93A8-4C9227FE3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7484C5-4B5D-42ED-BDB1-71E24ABFB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C6BA4-CB40-4C9C-B081-848B1047CD5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22C58A-35CB-45BF-B983-9D244B33329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1AFD3C6-F4C1-4A48-AC20-A148EC9DDA6F}"/>
              </a:ext>
            </a:extLst>
          </p:cNvPr>
          <p:cNvSpPr/>
          <p:nvPr userDrawn="1"/>
        </p:nvSpPr>
        <p:spPr>
          <a:xfrm>
            <a:off x="267855" y="237836"/>
            <a:ext cx="11665527" cy="6382327"/>
          </a:xfrm>
          <a:prstGeom prst="rect">
            <a:avLst/>
          </a:prstGeom>
          <a:noFill/>
          <a:ln w="666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4FE2073-9418-4C36-870A-0B432BD9A071}"/>
              </a:ext>
            </a:extLst>
          </p:cNvPr>
          <p:cNvSpPr/>
          <p:nvPr userDrawn="1"/>
        </p:nvSpPr>
        <p:spPr>
          <a:xfrm>
            <a:off x="420255" y="390236"/>
            <a:ext cx="11365345" cy="6102639"/>
          </a:xfrm>
          <a:prstGeom prst="rect">
            <a:avLst/>
          </a:prstGeom>
          <a:solidFill>
            <a:schemeClr val="bg1">
              <a:alpha val="79000"/>
            </a:schemeClr>
          </a:solidFill>
          <a:ln w="666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0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7" Target="../media/image19.jp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jp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fif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3" Target="../media/image27.jpg" Type="http://schemas.openxmlformats.org/officeDocument/2006/relationships/image"/><Relationship Id="rId7" Target="../media/image31.jp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0.crdownload" Type="http://schemas.openxmlformats.org/officeDocument/2006/relationships/image"/><Relationship Id="rId5" Target="../media/image29.jpeg" Type="http://schemas.openxmlformats.org/officeDocument/2006/relationships/image"/><Relationship Id="rId4" Target="../media/image28.jp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crdownload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f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crdownload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CA050-84AF-4CD5-9C42-87B535B92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009058">
            <a:off x="4892597" y="1720201"/>
            <a:ext cx="5606473" cy="3699594"/>
          </a:xfrm>
        </p:spPr>
        <p:txBody>
          <a:bodyPr>
            <a:noAutofit/>
            <a:scene3d>
              <a:camera prst="isometricOffAxis2Left"/>
              <a:lightRig rig="threePt" dir="t"/>
            </a:scene3d>
          </a:bodyPr>
          <a:lstStyle/>
          <a:p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ОБЕСПЕЧЕНИЕ ВОЕННОЙ БЕЗОПАСНОСТИ – </a:t>
            </a:r>
            <a:b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ВАЖНЕЙШИЙ ФАКТОР РАЗВИТИЯ РЕСПУБЛИКИ БЕЛАРУСЬ </a:t>
            </a:r>
            <a:b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 СОВРЕМЕННЫХ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УСЛОВИЯХ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91" y="331005"/>
            <a:ext cx="1492369" cy="13344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36" y="259326"/>
            <a:ext cx="1406106" cy="14061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034" y="4796287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ea typeface="+mj-ea"/>
                <a:cs typeface="+mj-cs"/>
              </a:rPr>
              <a:t>К 105-летию Вооруженных Сил Республики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2285601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10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Военная безопасность – важнейшая составляющая </a:t>
            </a:r>
            <a:b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национальной безопасности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18255" y="1521395"/>
            <a:ext cx="4429126" cy="42862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РЕФОРМИРОВАНИЕ АРМИИ: 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128" y="2326074"/>
            <a:ext cx="6875253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2001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Концепция строительства Вооруженных Сил Республики Беларусь до 2010 года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128" y="3266775"/>
            <a:ext cx="98196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2001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Программа завершения реформирования Вооруженных Сил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2001-2005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годы, план их строительства до 2006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года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127" y="4207475"/>
            <a:ext cx="9819647" cy="205044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2007-2011 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 внедрение в Вооруженных Силах инновационных достижений, недопущение перерастания военной опасности в военную угрозу, а в случае возникновения такой угрозы или нападения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Беларусь – обеспечение надежной защиты суверенитета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территориальной целостности государства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744" y="1616134"/>
            <a:ext cx="1406106" cy="140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57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11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Военная безопасность – важнейшая составляющая </a:t>
            </a:r>
            <a:b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национальной безопасности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18255" y="1521395"/>
            <a:ext cx="4429126" cy="42862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РЕФОРМИРОВАНИЕ АРМИИ: 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128" y="2326074"/>
            <a:ext cx="9733922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2015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определена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приоритетная задача – максимально адаптировать Вооруженные Силы к реагированию на возможные вызовы и угрозы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128" y="3266775"/>
            <a:ext cx="98196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декабрь 2019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 План обороны на очередное пятилетие и Концепция строительства и развития Вооруженных Сил до 2030 года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127" y="4207475"/>
            <a:ext cx="9819647" cy="205044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уточнена система управления государством на военное время, определены перспективные направления совершенствования всей военной организации, сделан акцент на предотвращении развязывания агрессии, стратегическом сдерживании.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050" y="1032654"/>
            <a:ext cx="1406106" cy="1406106"/>
          </a:xfrm>
          <a:prstGeom prst="rect">
            <a:avLst/>
          </a:prstGeom>
        </p:spPr>
      </p:pic>
      <p:cxnSp>
        <p:nvCxnSpPr>
          <p:cNvPr id="3" name="Прямая со стрелкой 2"/>
          <p:cNvCxnSpPr>
            <a:stCxn id="8" idx="2"/>
            <a:endCxn id="10" idx="0"/>
          </p:cNvCxnSpPr>
          <p:nvPr/>
        </p:nvCxnSpPr>
        <p:spPr>
          <a:xfrm flipH="1">
            <a:off x="5481951" y="3991335"/>
            <a:ext cx="1" cy="216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65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12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96" y="472596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Итоги строительства белорусской армии: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8" y="1344642"/>
            <a:ext cx="111150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оптимизация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боевого и численного состава Вооруженных Сил с учетом уточнения задач по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предназначению;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3078" y="2230467"/>
            <a:ext cx="111150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избирательное перевооружение на новые комплексы и системы вооружения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военной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техники;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544" y="3116292"/>
            <a:ext cx="11115047" cy="127665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сохранение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кадрового потенциала Вооруженных Сил, повышение уровня укомплектованности должностей офицерским составом, прапорщиками, военнослужащими, проходящими службу по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контракту;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544" y="4554207"/>
            <a:ext cx="11115047" cy="127665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избавление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 невостребованных материальных средств, мест их хранения, других объектов путем утилизации и реализации вооружения, техники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боеприпасов, передачи высвобождаемых городков местным органам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власти.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8486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13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96" y="472596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Нормативная правовая основа </a:t>
            </a:r>
            <a:r>
              <a:rPr b="1" dirty="0" lang="ru-RU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обеспечения военной безопасности в Республике </a:t>
            </a:r>
            <a: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Беларусь:</a:t>
            </a:r>
            <a:endParaRPr b="1" dirty="0" lang="ru-RU" sz="320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algn="bl" dir="2700000" dist="38100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9" y="1344642"/>
            <a:ext cx="8239080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Конституция Республики Беларусь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3078" y="2230467"/>
            <a:ext cx="82575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Концепция национальной безопасности Республики Беларусь, утвержденная Главой государства 9 ноября 2010 г.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3078" y="3116292"/>
            <a:ext cx="8257547" cy="71275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Военная доктрина Республики Беларусь и Военная доктрина Союзного государства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544" y="3990315"/>
            <a:ext cx="8239081" cy="69406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Концепция строительства и развития Вооруженных Сил Республики Беларусь до 2030 года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2310" y="4845648"/>
            <a:ext cx="8239081" cy="69406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План строительства и развития Вооруженных Сил Республики Беларусь на 2021–2025 годы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3078" y="5700981"/>
            <a:ext cx="8239081" cy="69406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международные договоры в сфере обеспечения военной безопасности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" l="148" r="89" t="63"/>
          <a:stretch/>
        </p:blipFill>
        <p:spPr>
          <a:xfrm>
            <a:off x="8867730" y="1344643"/>
            <a:ext cx="2920985" cy="505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2241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14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96" y="472596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b="1" dirty="0" lang="ru-RU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Главная роль в обеспечении безопасности нашей страны отведена Главе государства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81700" y="1277966"/>
            <a:ext cx="5734634" cy="47513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Президент Республики Беларусь как единолично, так и совместно с другими государственными органами может </a:t>
            </a:r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dirty="0" lang="ru-RU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 некоторых случаях обязан) принимать оперативные решения как в мирное время, так и в условиях, вызванных экстраординарными обстоятельствами, угрожающими безопасности </a:t>
            </a:r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страны.</a:t>
            </a:r>
          </a:p>
          <a:p>
            <a:pPr algn="ctr"/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Ему </a:t>
            </a:r>
            <a:r>
              <a:rPr dirty="0" lang="ru-RU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предоставлено право формировать </a:t>
            </a:r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2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возглавлять Совет Безопасности Республики Беларусь, являться Главнокомандующим Вооруженными Силами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" r="72" t="22"/>
          <a:stretch/>
        </p:blipFill>
        <p:spPr>
          <a:xfrm>
            <a:off x="446888" y="1277966"/>
            <a:ext cx="5325262" cy="475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3854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15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96" y="472596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 2021 году – начале 2023 гг. были предприняты следующие меры по обеспечению военной безопасности Республики Беларусь: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9" y="1344642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постоянный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мониторинг международной военно-политической и стратегической обстановки вокруг нашей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страны;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3078" y="2036431"/>
            <a:ext cx="11153147" cy="52297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своевременное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детальное и адекватное складывающейся военно-политической обстановке, экономическим возможностям нашего государства планирование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противодействия;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3078" y="2691800"/>
            <a:ext cx="11153147" cy="52297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совершенствование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законодательства Республики Беларусь по вопросам защиты суверенитета </a:t>
            </a:r>
            <a:endParaRPr lang="ru-RU" dirty="0" smtClean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конституционного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строя;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2310" y="3376044"/>
            <a:ext cx="11134681" cy="49410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уточнение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основных направлений и приоритетов военного строительства и развития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Вооруженных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Сил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ближайшую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перспективу;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3076" y="4031413"/>
            <a:ext cx="11143915" cy="49410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поддержание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требуемого уровня боевой и мобилизационной готовности Вооруженных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Сил;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844" y="4686782"/>
            <a:ext cx="11153147" cy="49481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укрепление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обществе чувства патриотизма и готовности к защите национальных интересов Республики Беларусь, воспитание сознательного отношения граждан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ее вооруженной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защите;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2310" y="5340777"/>
            <a:ext cx="11153147" cy="49481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противодействие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разведывательной деятельности других государств, а также негосударственных субъектов,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целях защиты сведений, составляющих государственные секреты Республики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Беларусь;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42969" y="5988794"/>
            <a:ext cx="11153147" cy="49481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проведение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мероприятий по усилению охраны и защиты Государственной границы Республики Беларусь,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том числе с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Украиной.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9443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16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7" y="1077942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военная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доктрина Республики Беларусь носит сугубо оборонительный характер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3077" y="1755923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ни одно из государств не является для </a:t>
            </a: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Республики Беларусь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противником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27246" y="1637341"/>
            <a:ext cx="3690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!</a:t>
            </a:r>
            <a:endParaRPr lang="ru-RU" sz="4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27246" y="941549"/>
            <a:ext cx="3690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!</a:t>
            </a:r>
            <a:endParaRPr lang="ru-RU" sz="44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3077" y="2966181"/>
            <a:ext cx="3618873" cy="29286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настоящее время </a:t>
            </a: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Беларуси существует смешанный тип комплектования армии, при котором сохраняются как срочная военная служба, так и служба </a:t>
            </a: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контракту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33950" y="2573304"/>
            <a:ext cx="6772273" cy="9985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каждый мужчина должен быть способен защищать свою Родину, причем не за денежное вознаграждение, а потому, что это – его земля и Отечество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3949" y="3922530"/>
            <a:ext cx="6772273" cy="9985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армия выступает важным социальным институтом, объединяющим разные социальные группы и слои вокруг единых общенациональных ценностей и идеалов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933948" y="5271756"/>
            <a:ext cx="6772273" cy="9985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сегодняшний день порядка 40% от общего числа солдат и сержантов уже служат на контрактной основе, укрепляя общий потенциал белорусской армии</a:t>
            </a:r>
          </a:p>
        </p:txBody>
      </p:sp>
      <p:cxnSp>
        <p:nvCxnSpPr>
          <p:cNvPr id="6" name="Прямая со стрелкой 5"/>
          <p:cNvCxnSpPr>
            <a:stCxn id="20" idx="3"/>
            <a:endCxn id="21" idx="1"/>
          </p:cNvCxnSpPr>
          <p:nvPr/>
        </p:nvCxnSpPr>
        <p:spPr>
          <a:xfrm flipV="1">
            <a:off x="4171950" y="3072590"/>
            <a:ext cx="762000" cy="1357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0" idx="3"/>
            <a:endCxn id="22" idx="1"/>
          </p:cNvCxnSpPr>
          <p:nvPr/>
        </p:nvCxnSpPr>
        <p:spPr>
          <a:xfrm flipV="1">
            <a:off x="4171950" y="4421816"/>
            <a:ext cx="761999" cy="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0" idx="3"/>
            <a:endCxn id="23" idx="1"/>
          </p:cNvCxnSpPr>
          <p:nvPr/>
        </p:nvCxnSpPr>
        <p:spPr>
          <a:xfrm>
            <a:off x="4171950" y="4430517"/>
            <a:ext cx="761998" cy="1340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508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17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7" y="1187069"/>
            <a:ext cx="11153146" cy="97472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Общая численность Вооруженных Сил Республики Беларусь составляет </a:t>
            </a:r>
            <a:r>
              <a:rPr lang="ru-RU" sz="28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8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около </a:t>
            </a:r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 тыс. человек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3077" y="2548714"/>
            <a:ext cx="3618873" cy="29286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Центральные органы военного управления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3949" y="2541475"/>
            <a:ext cx="6772273" cy="9985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Министерство обороны Республики Беларусь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933949" y="4478814"/>
            <a:ext cx="6772273" cy="99857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Генеральный штаб Вооруженных Сил Республики Беларусь</a:t>
            </a:r>
          </a:p>
        </p:txBody>
      </p:sp>
      <p:cxnSp>
        <p:nvCxnSpPr>
          <p:cNvPr id="26" name="Прямая со стрелкой 25"/>
          <p:cNvCxnSpPr>
            <a:stCxn id="15" idx="3"/>
            <a:endCxn id="16" idx="1"/>
          </p:cNvCxnSpPr>
          <p:nvPr/>
        </p:nvCxnSpPr>
        <p:spPr>
          <a:xfrm flipV="1">
            <a:off x="4171950" y="3040761"/>
            <a:ext cx="761999" cy="972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5" idx="3"/>
            <a:endCxn id="18" idx="1"/>
          </p:cNvCxnSpPr>
          <p:nvPr/>
        </p:nvCxnSpPr>
        <p:spPr>
          <a:xfrm>
            <a:off x="4171950" y="4013050"/>
            <a:ext cx="761999" cy="965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1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18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Сухопутные войска Вооруженных Сил Республики Беларусь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29376" y="1907618"/>
            <a:ext cx="3618873" cy="193413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Основа сухопутных войск</a:t>
            </a:r>
            <a:endParaRPr lang="ru-RU" sz="32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67450" y="1907618"/>
            <a:ext cx="4914900" cy="83037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Западное оперативное командование </a:t>
            </a:r>
            <a:endParaRPr lang="ru-RU" sz="28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67449" y="2989402"/>
            <a:ext cx="4914901" cy="85234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Северо-западное оперативное командование</a:t>
            </a:r>
            <a:endParaRPr lang="ru-RU" sz="28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" name="Прямая со стрелкой 2"/>
          <p:cNvCxnSpPr>
            <a:stCxn id="15" idx="3"/>
            <a:endCxn id="16" idx="1"/>
          </p:cNvCxnSpPr>
          <p:nvPr/>
        </p:nvCxnSpPr>
        <p:spPr>
          <a:xfrm flipV="1">
            <a:off x="5048249" y="2322806"/>
            <a:ext cx="1219201" cy="551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18" idx="1"/>
          </p:cNvCxnSpPr>
          <p:nvPr/>
        </p:nvCxnSpPr>
        <p:spPr>
          <a:xfrm>
            <a:off x="5048249" y="2989402"/>
            <a:ext cx="1219200" cy="426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53076" y="4387989"/>
            <a:ext cx="11153146" cy="162228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способны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условиях мирного времени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выполнять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по локализации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нейтрализации вооруженного конфликта, а при необходимости вести локальную войну, обеспечивая своевременное оперативно-стратегическое развертывание всех Вооруженных Сил, всей военной организации государства</a:t>
            </a:r>
          </a:p>
        </p:txBody>
      </p:sp>
    </p:spTree>
    <p:extLst>
      <p:ext uri="{BB962C8B-B14F-4D97-AF65-F5344CB8AC3E}">
        <p14:creationId xmlns:p14="http://schemas.microsoft.com/office/powerpoint/2010/main" val="3153521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19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431220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Сухопутные войска Вооруженных Сил Республики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Беларусь (вооружение)</a:t>
            </a:r>
            <a:endParaRPr dirty="0" lang="ru-RU" sz="24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" l="11" r="57" t="234"/>
          <a:stretch/>
        </p:blipFill>
        <p:spPr>
          <a:xfrm>
            <a:off x="715001" y="1245524"/>
            <a:ext cx="3228350" cy="21137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48452" y="3335163"/>
            <a:ext cx="1361448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Танк Т 72 МЭ</a:t>
            </a:r>
            <a:endParaRPr dirty="0" lang="ru-RU" sz="16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" l="70" r="28" t="90"/>
          <a:stretch/>
        </p:blipFill>
        <p:spPr>
          <a:xfrm>
            <a:off x="4115427" y="1245524"/>
            <a:ext cx="3656975" cy="21240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58352" y="3335163"/>
            <a:ext cx="3576011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Боевая машина пехоты БМП-2</a:t>
            </a:r>
            <a:endParaRPr dirty="0" lang="ru-RU" sz="16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cstate="hq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478" y="1245524"/>
            <a:ext cx="3657600" cy="21137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377866" y="3337032"/>
            <a:ext cx="3657600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Бронетранспортер БТР-82А</a:t>
            </a:r>
            <a:endParaRPr dirty="0" lang="ru-RU" sz="16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hq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" l="25" t="94"/>
          <a:stretch/>
        </p:blipFill>
        <p:spPr>
          <a:xfrm>
            <a:off x="715001" y="3798224"/>
            <a:ext cx="3228350" cy="21265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1012" y="5945327"/>
            <a:ext cx="3696327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высокоточный ракетный комплекс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”Точка-У“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427" y="3798224"/>
            <a:ext cx="3656975" cy="212487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115427" y="5923102"/>
            <a:ext cx="3868403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реактивная система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залпового </a:t>
            </a:r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огня ”Полонез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478" y="3798225"/>
            <a:ext cx="3657599" cy="204205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944478" y="5934214"/>
            <a:ext cx="3868403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реактивная система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залпового </a:t>
            </a:r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огня ”Смерч“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092095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321" y="2303474"/>
            <a:ext cx="6446995" cy="40528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" l="157" r="140"/>
          <a:stretch/>
        </p:blipFill>
        <p:spPr>
          <a:xfrm>
            <a:off x="483078" y="1725282"/>
            <a:ext cx="5004759" cy="30014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0158"/>
          </a:xfrm>
        </p:spPr>
        <p:txBody>
          <a:bodyPr>
            <a:noAutofit/>
          </a:bodyPr>
          <a:lstStyle/>
          <a:p>
            <a:pPr algn="ctr"/>
            <a:r>
              <a:rPr b="1" dirty="0" lang="ru-RU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История Вооруженных Сил Республики Беларусь берет свой отсчет с образования </a:t>
            </a:r>
            <a: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28 </a:t>
            </a:r>
            <a:r>
              <a:rPr b="1" dirty="0" lang="ru-RU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ноября 1918 г. </a:t>
            </a:r>
            <a: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</a:br>
            <a:r>
              <a:rPr b="1" dirty="0" lang="ru-RU" smtClean="0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Минского </a:t>
            </a:r>
            <a:r>
              <a:rPr b="1" dirty="0" lang="ru-RU" sz="32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военного округа</a:t>
            </a:r>
          </a:p>
        </p:txBody>
      </p:sp>
      <p:sp>
        <p:nvSpPr>
          <p:cNvPr id="30" name="Номер слайда 29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91954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20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431220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Сухопутные войска Вооруженных Сил Республики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Беларусь (вооружение)</a:t>
            </a:r>
            <a:endParaRPr dirty="0" lang="ru-RU" sz="24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297" y="3231425"/>
            <a:ext cx="3868403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реактивная система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залпового </a:t>
            </a:r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огня ”Ураган“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96" y="1274387"/>
            <a:ext cx="3209298" cy="19502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 l="90" r="191" t="263"/>
          <a:stretch/>
        </p:blipFill>
        <p:spPr>
          <a:xfrm>
            <a:off x="4490099" y="1267592"/>
            <a:ext cx="3209298" cy="19570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260248" y="3224630"/>
            <a:ext cx="3868403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реактивная система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залпового </a:t>
            </a:r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огня ”Град“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502" y="1267592"/>
            <a:ext cx="3209298" cy="194344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048750" y="3219197"/>
            <a:ext cx="186690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САУ 2С1 </a:t>
            </a:r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”Гвоздика“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96" y="3691695"/>
            <a:ext cx="3225149" cy="208914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684048" y="5780841"/>
            <a:ext cx="186690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САУ 2С3М ”Акация“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099" y="3691695"/>
            <a:ext cx="3209298" cy="208914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260999" y="5786240"/>
            <a:ext cx="186690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САУ 2С5 ”Гиацинт“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502" y="3691695"/>
            <a:ext cx="3209298" cy="208914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048750" y="5791673"/>
            <a:ext cx="186690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САУ 2С19 ”Мста“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71923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21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Военно-воздушные силы и войска противовоздушной обороны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3076" y="3008452"/>
            <a:ext cx="3618873" cy="201468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состав входят</a:t>
            </a:r>
            <a:endParaRPr lang="ru-RU" sz="32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48497" y="1838392"/>
            <a:ext cx="3162300" cy="83037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авиация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48496" y="3008452"/>
            <a:ext cx="3162301" cy="85234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зенитные ракетные войска</a:t>
            </a:r>
          </a:p>
        </p:txBody>
      </p:sp>
      <p:cxnSp>
        <p:nvCxnSpPr>
          <p:cNvPr id="3" name="Прямая со стрелкой 2"/>
          <p:cNvCxnSpPr>
            <a:stCxn id="15" idx="3"/>
            <a:endCxn id="16" idx="1"/>
          </p:cNvCxnSpPr>
          <p:nvPr/>
        </p:nvCxnSpPr>
        <p:spPr>
          <a:xfrm flipV="1">
            <a:off x="4171949" y="2253580"/>
            <a:ext cx="376548" cy="1762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4548496" y="4274809"/>
            <a:ext cx="3162301" cy="85234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радиотехнические войска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48498" y="5504003"/>
            <a:ext cx="3162301" cy="85234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специальные войска и службы</a:t>
            </a:r>
          </a:p>
        </p:txBody>
      </p:sp>
      <p:cxnSp>
        <p:nvCxnSpPr>
          <p:cNvPr id="10" name="Прямая со стрелкой 9"/>
          <p:cNvCxnSpPr>
            <a:stCxn id="15" idx="3"/>
            <a:endCxn id="18" idx="1"/>
          </p:cNvCxnSpPr>
          <p:nvPr/>
        </p:nvCxnSpPr>
        <p:spPr>
          <a:xfrm flipV="1">
            <a:off x="4171949" y="3434625"/>
            <a:ext cx="376547" cy="58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5" idx="3"/>
            <a:endCxn id="13" idx="1"/>
          </p:cNvCxnSpPr>
          <p:nvPr/>
        </p:nvCxnSpPr>
        <p:spPr>
          <a:xfrm>
            <a:off x="4171949" y="4015797"/>
            <a:ext cx="376547" cy="685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3"/>
            <a:endCxn id="17" idx="1"/>
          </p:cNvCxnSpPr>
          <p:nvPr/>
        </p:nvCxnSpPr>
        <p:spPr>
          <a:xfrm>
            <a:off x="4171949" y="4015797"/>
            <a:ext cx="376549" cy="1914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7953375" y="1901502"/>
            <a:ext cx="3752847" cy="445484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предназначен для ведения борьбы со средствами воздушного нападения в воздухе и на земле, прикрытия административных, промышленных, экономических центров, районов, объектов, группировок войск от ударов противника; поражения с воздуха объектов системы государственного и военного управления, военно-экономического потенциала, транспортных коммуникаций и войск противника; авиационной поддержки Сухопутных войск и решения других задач</a:t>
            </a:r>
          </a:p>
        </p:txBody>
      </p:sp>
    </p:spTree>
    <p:extLst>
      <p:ext uri="{BB962C8B-B14F-4D97-AF65-F5344CB8AC3E}">
        <p14:creationId xmlns:p14="http://schemas.microsoft.com/office/powerpoint/2010/main" val="920076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22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431220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Военно-воздушные силы и войска противовоздушной обороны</a:t>
            </a:r>
          </a:p>
          <a:p>
            <a:pPr algn="ctr"/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Республики Беларусь (вооружение)</a:t>
            </a:r>
            <a:endParaRPr dirty="0" lang="ru-RU" sz="24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8506" y="3350764"/>
            <a:ext cx="1783678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истребитель МИГ-29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" l="82" r="63" t="120"/>
          <a:stretch/>
        </p:blipFill>
        <p:spPr>
          <a:xfrm>
            <a:off x="834522" y="1293609"/>
            <a:ext cx="3209298" cy="20763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" r="100"/>
          <a:stretch/>
        </p:blipFill>
        <p:spPr>
          <a:xfrm>
            <a:off x="4525000" y="1274387"/>
            <a:ext cx="3209298" cy="207637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57804" y="3350764"/>
            <a:ext cx="2828298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многоцелевой самолет СУ-30СМ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 l="42" r="32" t="63"/>
          <a:stretch/>
        </p:blipFill>
        <p:spPr>
          <a:xfrm>
            <a:off x="8214304" y="1293609"/>
            <a:ext cx="3218825" cy="203793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162266" y="3351705"/>
            <a:ext cx="1639867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штурмовик СУ-25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t="56"/>
          <a:stretch/>
        </p:blipFill>
        <p:spPr>
          <a:xfrm>
            <a:off x="835696" y="3784674"/>
            <a:ext cx="3209298" cy="20571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57980" y="5841828"/>
            <a:ext cx="2564729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учебно-боевой самолет ЯК-130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946" y="3804892"/>
            <a:ext cx="3213352" cy="203693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889588" y="5841828"/>
            <a:ext cx="2564729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учебно-боевой самолет Л-39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" l="79" r="1" t="174"/>
          <a:stretch/>
        </p:blipFill>
        <p:spPr>
          <a:xfrm>
            <a:off x="8210250" y="3784675"/>
            <a:ext cx="3222879" cy="205715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699834" y="5857999"/>
            <a:ext cx="2564729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транспортный самолет АН-26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084344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23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431220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Военно-воздушные силы и войска противовоздушной обороны</a:t>
            </a:r>
          </a:p>
          <a:p>
            <a:pPr algn="ctr"/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Республики Беларусь (вооружение)</a:t>
            </a:r>
            <a:endParaRPr dirty="0" lang="ru-RU" sz="24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69516" y="3348206"/>
            <a:ext cx="1404871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вертолет МИ-8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62266" y="3351705"/>
            <a:ext cx="1639867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вертолет МИ-24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78916" y="5873504"/>
            <a:ext cx="129947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ЗРК С-300ПС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97880" y="5857999"/>
            <a:ext cx="1063537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ЗРК ”Бук 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89311" y="5863978"/>
            <a:ext cx="1425241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ЗРК ”Оса-АКМ“.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hq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97" y="1292652"/>
            <a:ext cx="3209297" cy="205907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46287" y="3348206"/>
            <a:ext cx="2564729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транспортный самолет ИЛ-76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04" y="1294410"/>
            <a:ext cx="3209296" cy="20555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hq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"/>
          <a:stretch/>
        </p:blipFill>
        <p:spPr>
          <a:xfrm>
            <a:off x="8298910" y="1292652"/>
            <a:ext cx="3209296" cy="20354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cstate="hq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68" y="3804785"/>
            <a:ext cx="3208226" cy="20370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cstate="hq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" r="74"/>
          <a:stretch/>
        </p:blipFill>
        <p:spPr>
          <a:xfrm>
            <a:off x="4564052" y="3655982"/>
            <a:ext cx="3212548" cy="21858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" t="72"/>
          <a:stretch/>
        </p:blipFill>
        <p:spPr>
          <a:xfrm>
            <a:off x="8295658" y="3683063"/>
            <a:ext cx="3212548" cy="215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71875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24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Силы специальных операций Вооруженных Сил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Республики Беларусь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3077" y="1901503"/>
            <a:ext cx="11153146" cy="144177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предназначены для выполнения различных задач в целях недопущения эскалации (обострения) или прекращения вооруженного конфликта в отношении Республики Беларусь со стороны любого агрессора и выступают одним из основных элементов стратегического сдерживания.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4" y="3403600"/>
            <a:ext cx="4429125" cy="2952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37" y="3403600"/>
            <a:ext cx="4429125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03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25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Военные учебные заведения Республики Беларусь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19850" y="1815778"/>
            <a:ext cx="9419598" cy="105124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Обучение офицеров с высшим военным специальным образованием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замещения первичных офицерских должностей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присвоением звания ”лейтенант“)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67487" y="3074665"/>
            <a:ext cx="2933074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Военная академия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Республики Беларусь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3112" y="3074665"/>
            <a:ext cx="2933074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Военные факультеты БГУ,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БГУИР</a:t>
            </a:r>
          </a:p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БГАА, </a:t>
            </a:r>
            <a:r>
              <a:rPr lang="ru-RU" sz="2400" dirty="0" err="1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ГрГУ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58737" y="3074665"/>
            <a:ext cx="2933074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Военно-технический факультет БНТУ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67487" y="4772335"/>
            <a:ext cx="2933074" cy="166656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Военно-транспортный факультет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БГУТ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63112" y="4772335"/>
            <a:ext cx="2933074" cy="166656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военно-медицинский институт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БГМУ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758737" y="4772334"/>
            <a:ext cx="2933074" cy="166656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военных образовательных </a:t>
            </a: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организаций </a:t>
            </a:r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Министерства обороны </a:t>
            </a:r>
            <a:r>
              <a:rPr lang="ru-RU" sz="22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РФ</a:t>
            </a:r>
            <a:endParaRPr lang="ru-RU" sz="22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6681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26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Территориальная оборона Республики Беларусь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3077" y="1901502"/>
            <a:ext cx="11153146" cy="154654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Важнейшим объединяющим фактором между государством и обществом, позволяющим сплотить и мобилизовать граждан к обороне и борьбе с противником, привлечь местные ресурсы для общего дела является территориальная оборона. В военное время создаются территориальные войска.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3076" y="3476454"/>
            <a:ext cx="3904624" cy="287989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качестве приоритетного направления рассматривается также создание и развитие народного ополчения, как возможности обеспечения всенародного характера защиты Отечества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3076" y="3657430"/>
            <a:ext cx="4860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!</a:t>
            </a:r>
            <a:endParaRPr lang="ru-RU" sz="7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3579736"/>
            <a:ext cx="2803474" cy="27265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272" y="3579736"/>
            <a:ext cx="4367950" cy="277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72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27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b="1" dirty="0" lang="ru-RU" sz="30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Вооруженные Силы Республики Беларуси на современном этапе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Социальная защита военнослужащих и их семей в Республике Беларусь</a:t>
            </a:r>
            <a:endParaRPr dirty="0" lang="ru-RU" sz="24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3075" y="1866888"/>
            <a:ext cx="3933199" cy="421958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на совещании у Президента Республики Беларусь </a:t>
            </a:r>
            <a:r>
              <a:rPr dirty="0" err="1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А.Г.Лукашенко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6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декабря 2022 г. был предметно рассмотрен вопрос обеспечения жильем военнослужащих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приравненных к ним лиц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" l="92" r="96" t="88"/>
          <a:stretch/>
        </p:blipFill>
        <p:spPr>
          <a:xfrm>
            <a:off x="4857751" y="1866888"/>
            <a:ext cx="6705600" cy="421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61349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28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03" y="350060"/>
            <a:ext cx="11395494" cy="609300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Патриотическое воспитание населения Республики Беларусь</a:t>
            </a:r>
            <a:endParaRPr lang="ru-RU" sz="33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3076" y="981063"/>
            <a:ext cx="11153146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сентября 2021 г. в учреждениях общего среднего образования введена должность руководителя по военно-патриотическому воспитанию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3076" y="1838312"/>
            <a:ext cx="5323849" cy="165736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деятельность военно-патриотических клубов на базе воинских частей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82373" y="1838313"/>
            <a:ext cx="5323849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клубов (1500 чел.) части МВД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82372" y="2784616"/>
            <a:ext cx="5323849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 клубов (263 чел.) части Министерства обороны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Прямая со стрелкой 5"/>
          <p:cNvCxnSpPr>
            <a:stCxn id="10" idx="3"/>
            <a:endCxn id="12" idx="1"/>
          </p:cNvCxnSpPr>
          <p:nvPr/>
        </p:nvCxnSpPr>
        <p:spPr>
          <a:xfrm flipV="1">
            <a:off x="5876925" y="2193843"/>
            <a:ext cx="505448" cy="473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0" idx="3"/>
            <a:endCxn id="13" idx="1"/>
          </p:cNvCxnSpPr>
          <p:nvPr/>
        </p:nvCxnSpPr>
        <p:spPr>
          <a:xfrm>
            <a:off x="5876925" y="2666994"/>
            <a:ext cx="505447" cy="473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553075" y="3673755"/>
            <a:ext cx="5323849" cy="165736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объединения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интересам военно-патриотического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профиля в учреждениях образования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82372" y="3673756"/>
            <a:ext cx="5323849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755 объединений (10970 чел.) </a:t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учреждениях образования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82371" y="4620059"/>
            <a:ext cx="5323849" cy="71105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213 объединений (3579 чел.) </a:t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учреждениях доп. образования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2" name="Прямая со стрелкой 21"/>
          <p:cNvCxnSpPr>
            <a:endCxn id="18" idx="1"/>
          </p:cNvCxnSpPr>
          <p:nvPr/>
        </p:nvCxnSpPr>
        <p:spPr>
          <a:xfrm flipV="1">
            <a:off x="5876924" y="4029286"/>
            <a:ext cx="505448" cy="473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20" idx="1"/>
          </p:cNvCxnSpPr>
          <p:nvPr/>
        </p:nvCxnSpPr>
        <p:spPr>
          <a:xfrm>
            <a:off x="5876924" y="4502437"/>
            <a:ext cx="505447" cy="473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553075" y="5512946"/>
            <a:ext cx="11153145" cy="77018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2022 года возобновлено проведение военно-спортивной игры ”Орленок“ на базе 120-й гвардейской отдельной механизированной бригады</a:t>
            </a:r>
          </a:p>
        </p:txBody>
      </p:sp>
    </p:spTree>
    <p:extLst>
      <p:ext uri="{BB962C8B-B14F-4D97-AF65-F5344CB8AC3E}">
        <p14:creationId xmlns:p14="http://schemas.microsoft.com/office/powerpoint/2010/main" val="2124883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008" y="2362559"/>
            <a:ext cx="1947280" cy="264371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Оборонно-промышленный комплекс </a:t>
            </a:r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Республики 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Беларусь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2475" y="1387276"/>
            <a:ext cx="9278871" cy="195056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Оборонный сектор экономики представляет собой многофункциональный научно-производственный комплекс, способный разрабатывать и производить современные типы вооружений, военной и специальной техники, а также выпускать разнообразную наукоемкую гражданскую продукцию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2475" y="3543299"/>
            <a:ext cx="9208533" cy="270737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систему Государственного военно-промышленного комитета Республики Беларусь входят 46% организаций, имеющих научный статус. </a:t>
            </a:r>
          </a:p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Ежегодно проводится не менее 10 опытно-конструкторских работ по разработке новых образцов вооружения, военной и специальной техники </a:t>
            </a:r>
          </a:p>
          <a:p>
            <a:pPr algn="ctr"/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5161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Особенности современной военно-политической обстановки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2475" y="1302588"/>
            <a:ext cx="11015932" cy="6671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коллективный Запад наращивает усилия по формированию однополярного мира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539" y="2119221"/>
            <a:ext cx="11015932" cy="66711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Европейская архитектура безопасности переживает серьезный системный кризис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539" y="2935855"/>
            <a:ext cx="11015932" cy="69586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приграничных с нами странах планомерно взращивались полуфашистские правящие режимы, насаждающие неонацизм на государственном уровне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539" y="3781244"/>
            <a:ext cx="3725173" cy="2686351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Голосование в Генеральной Ассамблее ООН по ежегодной резолюции о борьбе с героизацией нацизма и неонацизмом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82858" y="4116237"/>
            <a:ext cx="2303253" cy="201636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ПРОТИВ</a:t>
            </a:r>
          </a:p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 стран 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том числе США и большинство стран Евросоюза)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984520" y="4116237"/>
            <a:ext cx="2303253" cy="2016364"/>
          </a:xfrm>
          <a:prstGeom prst="roundRect">
            <a:avLst>
              <a:gd name="adj" fmla="val 8111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120 стран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486182" y="4116237"/>
            <a:ext cx="2303253" cy="201636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ВОЗДЕРЖАЛИСЬ</a:t>
            </a:r>
          </a:p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 стран</a:t>
            </a:r>
          </a:p>
        </p:txBody>
      </p:sp>
      <p:cxnSp>
        <p:nvCxnSpPr>
          <p:cNvPr id="18" name="Прямая со стрелкой 17"/>
          <p:cNvCxnSpPr>
            <a:stCxn id="12" idx="3"/>
            <a:endCxn id="13" idx="1"/>
          </p:cNvCxnSpPr>
          <p:nvPr/>
        </p:nvCxnSpPr>
        <p:spPr>
          <a:xfrm flipV="1">
            <a:off x="4347712" y="5124419"/>
            <a:ext cx="13514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3" idx="3"/>
            <a:endCxn id="15" idx="1"/>
          </p:cNvCxnSpPr>
          <p:nvPr/>
        </p:nvCxnSpPr>
        <p:spPr>
          <a:xfrm>
            <a:off x="6786111" y="5124419"/>
            <a:ext cx="198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5" idx="3"/>
            <a:endCxn id="16" idx="1"/>
          </p:cNvCxnSpPr>
          <p:nvPr/>
        </p:nvCxnSpPr>
        <p:spPr>
          <a:xfrm>
            <a:off x="9287773" y="5124419"/>
            <a:ext cx="198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599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30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Оборонно-промышленный комплекс </a:t>
            </a:r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Республики 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5763" y="1409767"/>
            <a:ext cx="3615905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2020 по 2023 годы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19137" y="1404686"/>
            <a:ext cx="5151406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поставлено более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тыс. единиц новых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образцов боевой техники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19137" y="3163155"/>
            <a:ext cx="5151406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отремонтировано </a:t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модернизировано более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 образцов техники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19136" y="4921624"/>
            <a:ext cx="5151407" cy="153702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отремонтировано </a:t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модернизировано более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500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единиц дополнительного оборудования </a:t>
            </a:r>
          </a:p>
        </p:txBody>
      </p:sp>
      <p:cxnSp>
        <p:nvCxnSpPr>
          <p:cNvPr id="11" name="Прямая со стрелкой 10"/>
          <p:cNvCxnSpPr>
            <a:stCxn id="6" idx="3"/>
            <a:endCxn id="7" idx="1"/>
          </p:cNvCxnSpPr>
          <p:nvPr/>
        </p:nvCxnSpPr>
        <p:spPr>
          <a:xfrm flipV="1">
            <a:off x="4071668" y="2173197"/>
            <a:ext cx="947469" cy="5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3"/>
            <a:endCxn id="8" idx="1"/>
          </p:cNvCxnSpPr>
          <p:nvPr/>
        </p:nvCxnSpPr>
        <p:spPr>
          <a:xfrm>
            <a:off x="4071668" y="2178278"/>
            <a:ext cx="947469" cy="175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3"/>
            <a:endCxn id="9" idx="1"/>
          </p:cNvCxnSpPr>
          <p:nvPr/>
        </p:nvCxnSpPr>
        <p:spPr>
          <a:xfrm>
            <a:off x="4071668" y="2178278"/>
            <a:ext cx="947468" cy="3511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55763" y="3023713"/>
            <a:ext cx="3615904" cy="343493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Отечественные бренды:</a:t>
            </a:r>
          </a:p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автоматизированные средства управления войсками и оружием холдинга ”АГАТ“, оптика ”Пеленга“ и </a:t>
            </a:r>
            <a:r>
              <a:rPr lang="ru-RU" sz="2400" dirty="0" err="1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БелОМО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тягачи производства МЗКТ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350" y="365125"/>
            <a:ext cx="1430432" cy="194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18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31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Международное военное сотрудничество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58196" y="1344642"/>
            <a:ext cx="8212347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Приоритетные направления международного военного сотрудничества: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9427" y="2066864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обеспечение поддержания стратегического уровня международного военного сотрудничества с Российской Федерацией;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7796" y="2789086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повышение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эффективности Организации Договора о коллективной безопасности, подготовка и участие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учениях ОДКБ, реализация положений Стратегии коллективной безопасности на период до 2025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года;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9427" y="3511308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реализация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целей многостороннего военного сотрудничества государств – участников Содружества Независимых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Государств;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9427" y="4233530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поддержание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максимально возможного уровня военного сотрудничества с Китайской Народной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Республикой;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9427" y="4955752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расширение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сотрудничества со странами Юго-Восточной Азии, Ближнего Востока,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Африки;</a:t>
            </a:r>
            <a:endParaRPr lang="ru-RU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9427" y="5677974"/>
            <a:ext cx="11153146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расширение участия в деятельности по поддержанию международного мира и безопасности, в том числе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рамках ОДКБ;</a:t>
            </a:r>
          </a:p>
        </p:txBody>
      </p:sp>
    </p:spTree>
    <p:extLst>
      <p:ext uri="{BB962C8B-B14F-4D97-AF65-F5344CB8AC3E}">
        <p14:creationId xmlns:p14="http://schemas.microsoft.com/office/powerpoint/2010/main" val="2803469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32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b="1" dirty="0" lang="ru-RU" sz="36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algn="bl" dir="2700000" dist="38100" rotWithShape="0">
                    <a:schemeClr val="accent5"/>
                  </a:outerShdw>
                </a:effectLst>
                <a:latin typeface="+mn-lt"/>
              </a:rPr>
              <a:t>Международное военное сотрудничество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58196" y="1344642"/>
            <a:ext cx="8212347" cy="5593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Динамично развивается военно-техническое сотрудничество оборонных </a:t>
            </a:r>
            <a:r>
              <a:rPr dirty="0" lang="ru-RU" smtClean="0" sz="20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ведомств Республики Беларусь и Российской Федерации</a:t>
            </a:r>
            <a:endParaRPr dirty="0" lang="ru-RU" sz="20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3675" y="2133478"/>
            <a:ext cx="4420633" cy="422287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передача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Вооруженным Силам Республики Беларусь наиболее перспективных образцов вооружения, в том числе полкового комплекта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зенитно-ракетного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комплекса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С-400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ракетного дивизиона оперативно-тактического ракетного комплекса ”Искандер“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667" y="2066865"/>
            <a:ext cx="3950718" cy="20825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 l="13" r="13"/>
          <a:stretch/>
        </p:blipFill>
        <p:spPr>
          <a:xfrm>
            <a:off x="6357667" y="4244914"/>
            <a:ext cx="3950718" cy="220695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308385" y="6048573"/>
            <a:ext cx="1147494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”Искандер “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08385" y="3821417"/>
            <a:ext cx="1147494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С-400</a:t>
            </a:r>
            <a:endParaRPr dirty="0" lang="ru-RU" sz="14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424641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33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Международное военное сотрудничество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4775" y="1352191"/>
            <a:ext cx="4866734" cy="101144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Республика Беларусь рассматривает ОДКБ в качестве гаранта международной и региональной безопасности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63750" y="1280601"/>
            <a:ext cx="4645326" cy="108303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2023 году функции председателя 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ОДКБ выполняет Беларусь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5828" y="3965992"/>
            <a:ext cx="1804358" cy="102858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ЦЕЛИ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449902" y="2782013"/>
            <a:ext cx="1958195" cy="102858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внутренний контур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49903" y="5102138"/>
            <a:ext cx="1958194" cy="102858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внешний контур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" name="Прямая со стрелкой 2"/>
          <p:cNvCxnSpPr>
            <a:stCxn id="15" idx="3"/>
            <a:endCxn id="16" idx="1"/>
          </p:cNvCxnSpPr>
          <p:nvPr/>
        </p:nvCxnSpPr>
        <p:spPr>
          <a:xfrm flipV="1">
            <a:off x="2270186" y="3296305"/>
            <a:ext cx="179716" cy="1183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5" idx="3"/>
            <a:endCxn id="17" idx="1"/>
          </p:cNvCxnSpPr>
          <p:nvPr/>
        </p:nvCxnSpPr>
        <p:spPr>
          <a:xfrm>
            <a:off x="2270186" y="4480284"/>
            <a:ext cx="179717" cy="1136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4905552" y="3297018"/>
            <a:ext cx="6817743" cy="73992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урегулирование противоречий между ними в целях укрепления Организации, обеспечения безопасности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стабильности в зоне ее ответственности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05554" y="2504195"/>
            <a:ext cx="6817744" cy="66170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повышение сплоченности государств-членов ОДКБ </a:t>
            </a:r>
          </a:p>
        </p:txBody>
      </p:sp>
      <p:cxnSp>
        <p:nvCxnSpPr>
          <p:cNvPr id="24" name="Прямая со стрелкой 23"/>
          <p:cNvCxnSpPr>
            <a:stCxn id="16" idx="3"/>
            <a:endCxn id="22" idx="1"/>
          </p:cNvCxnSpPr>
          <p:nvPr/>
        </p:nvCxnSpPr>
        <p:spPr>
          <a:xfrm flipV="1">
            <a:off x="4408097" y="2835045"/>
            <a:ext cx="497457" cy="461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6" idx="3"/>
            <a:endCxn id="21" idx="1"/>
          </p:cNvCxnSpPr>
          <p:nvPr/>
        </p:nvCxnSpPr>
        <p:spPr>
          <a:xfrm>
            <a:off x="4408097" y="3296305"/>
            <a:ext cx="497455" cy="370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4905552" y="4775297"/>
            <a:ext cx="6817743" cy="73992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усиление роли и значимости ОДКБ в системе международных отношений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05552" y="5616430"/>
            <a:ext cx="6817743" cy="73992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комплексное соответствие деятельности ОДКБ контексту региональной и глобальной безопасности</a:t>
            </a:r>
          </a:p>
        </p:txBody>
      </p:sp>
      <p:cxnSp>
        <p:nvCxnSpPr>
          <p:cNvPr id="45" name="Прямая со стрелкой 44"/>
          <p:cNvCxnSpPr>
            <a:stCxn id="17" idx="3"/>
            <a:endCxn id="38" idx="1"/>
          </p:cNvCxnSpPr>
          <p:nvPr/>
        </p:nvCxnSpPr>
        <p:spPr>
          <a:xfrm flipV="1">
            <a:off x="4408097" y="5145257"/>
            <a:ext cx="497455" cy="471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17" idx="3"/>
            <a:endCxn id="39" idx="1"/>
          </p:cNvCxnSpPr>
          <p:nvPr/>
        </p:nvCxnSpPr>
        <p:spPr>
          <a:xfrm>
            <a:off x="4408097" y="5616430"/>
            <a:ext cx="497455" cy="369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18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34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Вклад Республики Беларусь в укрепление </a:t>
            </a:r>
            <a:b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архитектуры безопасности и стабильности в мире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8958" y="1344642"/>
            <a:ext cx="11153955" cy="116564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Беларусь 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стала первым государством на постсоветском пространстве, добровольно отказавшимся от возможности обладания ядерным оружием без каких-либо предварительных условий 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оговорок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8958" y="1309958"/>
            <a:ext cx="4977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!</a:t>
            </a:r>
            <a:endParaRPr lang="ru-RU" sz="7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9022" y="2648969"/>
            <a:ext cx="11153955" cy="11313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1992 года Беларусь вывела со своей территории 584 ракеты средней и меньшей дальности с последующей их ликвидацией на полигонах бывшего СССР (в рамках Договора о ликвидации ракет средней и меньшей дальности</a:t>
            </a:r>
            <a:endParaRPr lang="ru-RU" sz="20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957" y="3931729"/>
            <a:ext cx="11153955" cy="12699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 1990 года Беларусью уничтожено 1773 боевых танка, 1341 боевая бронированная машина 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130 боевых самолетов, что составило более 10% вооружений и военной техники, ликвидированных всеми тридцатью странами-участницами ДОВСЕ (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Договор 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 обычных вооруженных силах в </a:t>
            </a:r>
            <a:r>
              <a:rPr lang="ru-RU" sz="20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Европе) </a:t>
            </a:r>
            <a:endParaRPr lang="ru-RU" sz="20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9022" y="5357965"/>
            <a:ext cx="11153955" cy="100317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Глава белорусского государства выступил с инициативой о принятии многосторонней политической декларации стран о </a:t>
            </a:r>
            <a:r>
              <a:rPr lang="ru-RU" sz="2000" dirty="0" err="1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неразмещении</a:t>
            </a:r>
            <a:r>
              <a:rPr lang="ru-RU" sz="20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ракет средней и меньшей дальности в Европе</a:t>
            </a:r>
            <a:endParaRPr lang="ru-RU" sz="20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841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35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476"/>
            <a:ext cx="10515600" cy="816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105-летие Вооруженных Сил Республики Беларусь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9022" y="1111729"/>
            <a:ext cx="11153955" cy="116564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преклоняем головы перед немеркнущими подвигами наших предков, в жестоких сражениях, отстоявших Отечество ценою собственных жизней, гордимся их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самоотверженностью 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несокрушимой силой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духа!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22" y="2536165"/>
            <a:ext cx="3664789" cy="3200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690" y="3718158"/>
            <a:ext cx="4796287" cy="2638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218" y="2536165"/>
            <a:ext cx="3674855" cy="244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862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36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43612" y="647700"/>
            <a:ext cx="5686425" cy="489556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”Всё в нашей жизни будет зависеть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от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каждого из нас.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от всех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нас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вместе. Если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мы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хотим жить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в мире </a:t>
            </a:r>
            <a:b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безопасности, то прежде всего должны уважать и ценить труд людей в погонах, воспитывать детей патриотами своей страны </a:t>
            </a: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8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соблюдать закон“</a:t>
            </a:r>
            <a:endParaRPr dirty="0" lang="ru-RU" sz="280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75" y="5771575"/>
            <a:ext cx="4352925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Из Новогоднего обращения к белорусскому народу </a:t>
            </a:r>
            <a:r>
              <a:rPr dirty="0" err="1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А.Г.Лукашенко</a:t>
            </a:r>
            <a:endParaRPr dirty="0" lang="ru-RU" sz="1600">
              <a:ln w="0">
                <a:solidFill>
                  <a:schemeClr val="tx1"/>
                </a:solidFill>
              </a:ln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 l="84" r="21" t="162"/>
          <a:stretch/>
        </p:blipFill>
        <p:spPr>
          <a:xfrm>
            <a:off x="483080" y="677964"/>
            <a:ext cx="5426944" cy="486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2119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4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Основные 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тенденции, свидетельствующие о наличии прямых вызовов военной безопасности Республики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Беларусь: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1321" y="1302588"/>
            <a:ext cx="11317856" cy="6671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Усиление военной активности США и Североатлантического союза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восточноевропейском направлении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52622" y="2116524"/>
            <a:ext cx="6875253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Европе на постоянной основе дислоцируется более 60 тыс. военнослужащих США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6326" y="2958979"/>
            <a:ext cx="9747848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 тыс. в рамках проводимых операций в Восточной Европе,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которых более 22 тыс. сконцентрировано в Польше и странах Балтии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7994" y="3818925"/>
            <a:ext cx="10344508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Польше и странах Балтии практически завершена реконструкция большинства аэродромов; активно модернизируются военно-морские базы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6787" y="4672701"/>
            <a:ext cx="10946921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олько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2022 году в Европе проведено более 40 учений, в которых приняли участие свыше 100 тыс. человек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1319" y="5550018"/>
            <a:ext cx="11317856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проект военного бюджета США на 2023 год в рекордном размере – </a:t>
            </a:r>
          </a:p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847,3 млрд. долларов США, что почти на 12% больше, чем в предыдущем</a:t>
            </a:r>
          </a:p>
        </p:txBody>
      </p:sp>
      <p:cxnSp>
        <p:nvCxnSpPr>
          <p:cNvPr id="3" name="Прямая со стрелкой 2"/>
          <p:cNvCxnSpPr>
            <a:stCxn id="6" idx="2"/>
            <a:endCxn id="7" idx="0"/>
          </p:cNvCxnSpPr>
          <p:nvPr/>
        </p:nvCxnSpPr>
        <p:spPr>
          <a:xfrm>
            <a:off x="6090249" y="1969697"/>
            <a:ext cx="0" cy="146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</p:cNvCxnSpPr>
          <p:nvPr/>
        </p:nvCxnSpPr>
        <p:spPr>
          <a:xfrm flipH="1">
            <a:off x="6090248" y="2841084"/>
            <a:ext cx="1" cy="117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8" idx="2"/>
            <a:endCxn id="9" idx="0"/>
          </p:cNvCxnSpPr>
          <p:nvPr/>
        </p:nvCxnSpPr>
        <p:spPr>
          <a:xfrm flipH="1">
            <a:off x="6090248" y="3683539"/>
            <a:ext cx="2" cy="135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2"/>
            <a:endCxn id="10" idx="0"/>
          </p:cNvCxnSpPr>
          <p:nvPr/>
        </p:nvCxnSpPr>
        <p:spPr>
          <a:xfrm>
            <a:off x="6090248" y="4543485"/>
            <a:ext cx="0" cy="129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2"/>
            <a:endCxn id="11" idx="0"/>
          </p:cNvCxnSpPr>
          <p:nvPr/>
        </p:nvCxnSpPr>
        <p:spPr>
          <a:xfrm flipH="1">
            <a:off x="6090247" y="5397261"/>
            <a:ext cx="1" cy="152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141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5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Основные 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тенденции, свидетельствующие о наличии прямых вызовов военной безопасности Республики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Беларусь: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1705" y="1302588"/>
            <a:ext cx="11257471" cy="6671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Беспрецедентная поддержка США и коллективным Западом Украины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52622" y="2116524"/>
            <a:ext cx="6875253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непрекращающиеся финансовые вливания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5655" y="2958979"/>
            <a:ext cx="9509186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”накачивание“ украинской армии современными образцами вооружения и техники</a:t>
            </a:r>
          </a:p>
        </p:txBody>
      </p:sp>
      <p:cxnSp>
        <p:nvCxnSpPr>
          <p:cNvPr id="3" name="Прямая со стрелкой 2"/>
          <p:cNvCxnSpPr>
            <a:stCxn id="6" idx="2"/>
            <a:endCxn id="7" idx="0"/>
          </p:cNvCxnSpPr>
          <p:nvPr/>
        </p:nvCxnSpPr>
        <p:spPr>
          <a:xfrm flipH="1">
            <a:off x="6090249" y="1969697"/>
            <a:ext cx="30192" cy="146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</p:cNvCxnSpPr>
          <p:nvPr/>
        </p:nvCxnSpPr>
        <p:spPr>
          <a:xfrm flipH="1">
            <a:off x="6090248" y="2841084"/>
            <a:ext cx="1" cy="117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91705" y="3857504"/>
            <a:ext cx="11257472" cy="6671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Наращивание </a:t>
            </a:r>
            <a:r>
              <a:rPr lang="ru-RU" sz="2400" dirty="0" err="1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антибелорусской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информационной кампании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35655" y="4671440"/>
            <a:ext cx="9509185" cy="159996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усиливается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деструктивное информационное воздействие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сознание и мировоззрение белорусского населения с целью дискредитации руководства страны, Вооруженных Сил и других силовых структур</a:t>
            </a:r>
          </a:p>
        </p:txBody>
      </p:sp>
      <p:cxnSp>
        <p:nvCxnSpPr>
          <p:cNvPr id="21" name="Прямая со стрелкой 20"/>
          <p:cNvCxnSpPr>
            <a:stCxn id="15" idx="2"/>
            <a:endCxn id="17" idx="0"/>
          </p:cNvCxnSpPr>
          <p:nvPr/>
        </p:nvCxnSpPr>
        <p:spPr>
          <a:xfrm flipH="1">
            <a:off x="6090248" y="4524613"/>
            <a:ext cx="30193" cy="146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192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6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Основные 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тенденции, свидетельствующие о наличии прямых вызовов военной безопасности Республики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Беларусь:</a:t>
            </a:r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1321" y="1302588"/>
            <a:ext cx="11317856" cy="6671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Попытки реализации силового сценария смены власти в Беларуси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52622" y="2116524"/>
            <a:ext cx="6875253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”план </a:t>
            </a:r>
            <a:r>
              <a:rPr lang="ru-RU" sz="2400" dirty="0" err="1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Перамога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5655" y="2958979"/>
            <a:ext cx="9509186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ападные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стратеги рассчитывают развязать в Беларуси гражданскую войну руками ”беглой“ оппозиции</a:t>
            </a:r>
          </a:p>
        </p:txBody>
      </p:sp>
      <p:cxnSp>
        <p:nvCxnSpPr>
          <p:cNvPr id="3" name="Прямая со стрелкой 2"/>
          <p:cNvCxnSpPr>
            <a:stCxn id="6" idx="2"/>
            <a:endCxn id="7" idx="0"/>
          </p:cNvCxnSpPr>
          <p:nvPr/>
        </p:nvCxnSpPr>
        <p:spPr>
          <a:xfrm>
            <a:off x="6090249" y="1969697"/>
            <a:ext cx="0" cy="146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2"/>
          </p:cNvCxnSpPr>
          <p:nvPr/>
        </p:nvCxnSpPr>
        <p:spPr>
          <a:xfrm flipH="1">
            <a:off x="6090248" y="2841084"/>
            <a:ext cx="1" cy="117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931652" y="3830366"/>
            <a:ext cx="104221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ожидается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наращивание активности деструктивных сил по раскачиванию обстановки в нашей стране в ходе электоральных кампаний 2024–2025 годов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6090248" y="3698005"/>
            <a:ext cx="1" cy="117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655" y="4607811"/>
            <a:ext cx="2809876" cy="18727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310" y="4607811"/>
            <a:ext cx="2809876" cy="18727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965" y="4607810"/>
            <a:ext cx="2809876" cy="18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7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43612" y="647700"/>
            <a:ext cx="5686425" cy="466724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”Если хочешь мира, готовься к войне… Мы уже в пятый раз, наверное, модернизируем свои Вооруженные Силы, приспосабливая к той обстановке, которая складывается… Извлекаем уроки из войн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конфликтов, которые происходили </a:t>
            </a: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dirty="0" lang="ru-RU" sz="240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происходят на планете“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00875" y="5543262"/>
            <a:ext cx="4352925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err="1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А.Г.Лукашенко</a:t>
            </a:r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, 4 </a:t>
            </a:r>
            <a:r>
              <a:rPr dirty="0" lang="ru-RU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октября 2022 г. </a:t>
            </a:r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dirty="0" lang="ru-RU" smtClean="0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на </a:t>
            </a:r>
            <a:r>
              <a:rPr dirty="0" lang="ru-RU" sz="1600">
                <a:ln w="0">
                  <a:solidFill>
                    <a:schemeClr val="tx1"/>
                  </a:solidFill>
                </a:ln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совещании по вопросам военной безопасности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" l="89" r="87" t="66"/>
          <a:stretch/>
        </p:blipFill>
        <p:spPr>
          <a:xfrm>
            <a:off x="514349" y="1333498"/>
            <a:ext cx="5419725" cy="329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5371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8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Военная безопасность – важнейшая составляющая </a:t>
            </a:r>
            <a:b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национальной безопасности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0140" y="1371600"/>
            <a:ext cx="11317856" cy="204068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Вооруженные Силы составляют основу военной организации нашего государства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предназначены для обеспечения военной безопасности и вооруженной защиты Республики Беларусь, сохранности ее суверенитета, независимости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территориальной целостности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9" y="3593221"/>
            <a:ext cx="4157065" cy="2582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50" y="3594390"/>
            <a:ext cx="4157064" cy="25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13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6BA4-CB40-4C9C-B081-848B1047CD5B}" type="slidenum">
              <a:rPr lang="ru-RU" smtClean="0"/>
              <a:t>9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6974C3F-D3B4-47C0-BEDC-B89FFC8C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21" y="209850"/>
            <a:ext cx="11395494" cy="1161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Военная безопасность – важнейшая составляющая </a:t>
            </a:r>
            <a:b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национальной безопасности Республики Беларусь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18255" y="1521395"/>
            <a:ext cx="4429126" cy="428625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РЕФОРМИРОВАНИЕ АРМИИ: </a:t>
            </a:r>
            <a:endParaRPr lang="ru-RU" sz="2400" dirty="0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128" y="2326074"/>
            <a:ext cx="6875253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ноября 1994 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Министерство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обороны Республики Беларусь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переведено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новый штат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128" y="3266775"/>
            <a:ext cx="98196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марта 1995 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первая Концепция национальной безопасности. Военнослужащих освободили от исполнения несвойственных им задач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127" y="4207476"/>
            <a:ext cx="9819647" cy="72456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1996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–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план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реализации концепции военной реформы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Республике Беларусь до 2000 года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2127" y="5148176"/>
            <a:ext cx="9819647" cy="120817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создание эффективной системы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государственного управления,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сохранение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400" dirty="0" smtClean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укрепление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структуры обеспечения национальной безопасности и обороноспособности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344" y="1587740"/>
            <a:ext cx="1406106" cy="1406106"/>
          </a:xfrm>
          <a:prstGeom prst="rect">
            <a:avLst/>
          </a:prstGeom>
        </p:spPr>
      </p:pic>
      <p:cxnSp>
        <p:nvCxnSpPr>
          <p:cNvPr id="17" name="Прямая со стрелкой 16"/>
          <p:cNvCxnSpPr>
            <a:stCxn id="10" idx="2"/>
            <a:endCxn id="11" idx="0"/>
          </p:cNvCxnSpPr>
          <p:nvPr/>
        </p:nvCxnSpPr>
        <p:spPr>
          <a:xfrm>
            <a:off x="5481951" y="4932036"/>
            <a:ext cx="0" cy="216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875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1923</Words>
  <Application>Microsoft Office PowerPoint</Application>
  <PresentationFormat>Широкоэкранный</PresentationFormat>
  <Paragraphs>244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Тема Office</vt:lpstr>
      <vt:lpstr>ОБЕСПЕЧЕНИЕ ВОЕННОЙ БЕЗОПАСНОСТИ –  ВАЖНЕЙШИЙ ФАКТОР РАЗВИТИЯ РЕСПУБЛИКИ БЕЛАРУСЬ  В СОВРЕМЕННЫХ  УСЛОВИЯХ</vt:lpstr>
      <vt:lpstr>История Вооруженных Сил Республики Беларусь берет свой отсчет с образования 28 ноября 1918 г.  Минского военного округа</vt:lpstr>
      <vt:lpstr>Особенности современной военно-политической обстановки</vt:lpstr>
      <vt:lpstr>Основные тенденции, свидетельствующие о наличии прямых вызовов военной безопасности Республики Беларусь:</vt:lpstr>
      <vt:lpstr>Основные тенденции, свидетельствующие о наличии прямых вызовов военной безопасности Республики Беларусь:</vt:lpstr>
      <vt:lpstr>Основные тенденции, свидетельствующие о наличии прямых вызовов военной безопасности Республики Беларусь:</vt:lpstr>
      <vt:lpstr>Презентация PowerPoint</vt:lpstr>
      <vt:lpstr>Военная безопасность – важнейшая составляющая  национальной безопасности Республики Беларусь</vt:lpstr>
      <vt:lpstr>Военная безопасность – важнейшая составляющая  национальной безопасности Республики Беларусь</vt:lpstr>
      <vt:lpstr>Военная безопасность – важнейшая составляющая  национальной безопасности Республики Беларусь</vt:lpstr>
      <vt:lpstr>Военная безопасность – важнейшая составляющая  национальной безопасности Республики Беларусь</vt:lpstr>
      <vt:lpstr>Итоги строительства белорусской армии:</vt:lpstr>
      <vt:lpstr>Нормативная правовая основа обеспечения военной безопасности в Республике Беларусь:</vt:lpstr>
      <vt:lpstr>Главная роль в обеспечении безопасности нашей страны отведена Главе государства</vt:lpstr>
      <vt:lpstr>В 2021 году – начале 2023 гг. были предприняты следующие меры по обеспечению военной безопасности Республики Беларусь:</vt:lpstr>
      <vt:lpstr>Вооруженные Силы Республики Беларуси на современном этапе</vt:lpstr>
      <vt:lpstr>Вооруженные Силы Республики Беларуси на современном этапе</vt:lpstr>
      <vt:lpstr>Вооруженные Силы Республики Беларуси на современном этапе</vt:lpstr>
      <vt:lpstr>Презентация PowerPoint</vt:lpstr>
      <vt:lpstr>Презентация PowerPoint</vt:lpstr>
      <vt:lpstr>Вооруженные Силы Республики Беларуси на современном этапе</vt:lpstr>
      <vt:lpstr>Презентация PowerPoint</vt:lpstr>
      <vt:lpstr>Презентация PowerPoint</vt:lpstr>
      <vt:lpstr>Вооруженные Силы Республики Беларуси на современном этапе</vt:lpstr>
      <vt:lpstr>Вооруженные Силы Республики Беларуси на современном этапе</vt:lpstr>
      <vt:lpstr>Вооруженные Силы Республики Беларуси на современном этапе</vt:lpstr>
      <vt:lpstr>Вооруженные Силы Республики Беларуси на современном этапе</vt:lpstr>
      <vt:lpstr>Патриотическое воспитание населения Республики Беларусь</vt:lpstr>
      <vt:lpstr>Оборонно-промышленный комплекс  Республики Беларусь</vt:lpstr>
      <vt:lpstr>Оборонно-промышленный комплекс  Республики Беларусь</vt:lpstr>
      <vt:lpstr>Международное военное сотрудничество Республики Беларусь</vt:lpstr>
      <vt:lpstr>Международное военное сотрудничество Республики Беларусь</vt:lpstr>
      <vt:lpstr>Международное военное сотрудничество Республики Беларусь</vt:lpstr>
      <vt:lpstr>Вклад Республики Беларусь в укрепление  архитектуры безопасности и стабильности в мире</vt:lpstr>
      <vt:lpstr>105-летие Вооруженных Сил Республики Беларусь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Святослав</cp:lastModifiedBy>
  <cp:revision>77</cp:revision>
  <dcterms:created xsi:type="dcterms:W3CDTF">2021-07-29T09:49:35Z</dcterms:created>
  <dcterms:modified xsi:type="dcterms:W3CDTF">2023-02-09T09:55:47Z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1313998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