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application/vnd.openxmlformats-officedocument.spreadsheetml.sheet" Extension="xlsx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drawingml.diagramData+xml" PartName="/ppt/diagrams/data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drawingml.diagramColors+xml" PartName="/ppt/diagrams/colors1.xml"/>
  <Override ContentType="application/vnd.ms-office.drawingml.diagramDrawing+xml" PartName="/ppt/diagrams/drawing1.xml"/>
  <Override ContentType="application/vnd.openxmlformats-officedocument.drawingml.chart+xml" PartName="/ppt/charts/chart1.xml"/>
  <Override ContentType="application/vnd.ms-office.chartstyle+xml" PartName="/ppt/charts/style1.xml"/>
  <Override ContentType="application/vnd.ms-office.chartcolorstyle+xml" PartName="/ppt/charts/colors1.xml"/>
  <Override ContentType="application/vnd.openxmlformats-officedocument.drawingml.chartshapes+xml" PartName="/ppt/drawings/drawing1.xml"/>
  <Override ContentType="application/vnd.openxmlformats-officedocument.drawingml.chart+xml" PartName="/ppt/charts/chart2.xml"/>
  <Override ContentType="application/vnd.ms-office.chartstyle+xml" PartName="/ppt/charts/style2.xml"/>
  <Override ContentType="application/vnd.ms-office.chartcolorstyle+xml" PartName="/ppt/charts/colors2.xml"/>
  <Override ContentType="application/vnd.openxmlformats-officedocument.drawingml.chartshapes+xml" PartName="/ppt/drawings/drawing2.xml"/>
  <Override ContentType="application/vnd.openxmlformats-officedocument.drawingml.chart+xml" PartName="/ppt/charts/chart3.xml"/>
  <Override ContentType="application/vnd.ms-office.chartstyle+xml" PartName="/ppt/charts/style3.xml"/>
  <Override ContentType="application/vnd.ms-office.chartcolorstyle+xml" PartName="/ppt/charts/colors3.xml"/>
  <Override ContentType="application/vnd.openxmlformats-officedocument.drawingml.chartshapes+xml" PartName="/ppt/drawings/drawing3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1.xml" Type="http://schemas.microsoft.com/office/2011/relationships/chartColorStyle"/><Relationship Id="rId1" Target="style1.xml" Type="http://schemas.microsoft.com/office/2011/relationships/chartStyle"/><Relationship Id="rId4" Target="../drawings/drawing1.xml" Type="http://schemas.openxmlformats.org/officeDocument/2006/relationships/chartUserShapes"/></Relationships>
</file>

<file path=ppt/charts/_rels/chart2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2.xml" Type="http://schemas.microsoft.com/office/2011/relationships/chartColorStyle"/><Relationship Id="rId1" Target="style2.xml" Type="http://schemas.microsoft.com/office/2011/relationships/chartStyle"/><Relationship Id="rId4" Target="../drawings/drawing2.xml" Type="http://schemas.openxmlformats.org/officeDocument/2006/relationships/chartUserShapes"/></Relationships>
</file>

<file path=ppt/charts/_rels/chart3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3.xml" Type="http://schemas.microsoft.com/office/2011/relationships/chartColorStyle"/><Relationship Id="rId1" Target="style3.xml" Type="http://schemas.microsoft.com/office/2011/relationships/chartStyle"/><Relationship Id="rId4" Target="../drawings/drawing3.xml" Type="http://schemas.openxmlformats.org/officeDocument/2006/relationships/chartUserShapes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81529530770367"/>
          <c:y val="2.7084529712136235E-2"/>
          <c:w val="0.58118470469229633"/>
          <c:h val="0.969262679002341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6">
                <a:lumMod val="5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prst="convex"/>
            </a:sp3d>
          </c:spPr>
          <c:invertIfNegative val="0"/>
          <c:cat>
            <c:strRef>
              <c:f>Лист1!$A$2:$A$11</c:f>
              <c:strCache>
                <c:ptCount val="10"/>
                <c:pt idx="0">
                  <c:v>УП «СТС-Белполипластик»</c:v>
                </c:pt>
                <c:pt idx="1">
                  <c:v>РУП «Толочинский консервный завод»</c:v>
                </c:pt>
                <c:pt idx="2">
                  <c:v>СТ ДСУ- 63</c:v>
                </c:pt>
                <c:pt idx="3">
                  <c:v>ОАО «Амкодор-КЭЗ»</c:v>
                </c:pt>
                <c:pt idx="4">
                  <c:v>УП "Толочинские сыры" ОАО "Оршанский мясокомбинат"</c:v>
                </c:pt>
                <c:pt idx="5">
                  <c:v>ГЛХУ «Толочинский лесхоз»</c:v>
                </c:pt>
                <c:pt idx="6">
                  <c:v>ГП "Коханово- ЖКХ" </c:v>
                </c:pt>
                <c:pt idx="7">
                  <c:v>УП "Толочинский Элеватор-Агро"</c:v>
                </c:pt>
                <c:pt idx="8">
                  <c:v>СП "Святовит"</c:v>
                </c:pt>
                <c:pt idx="9">
                  <c:v>ООО "Кохановский трубный завод "Белтрубпласт"</c:v>
                </c:pt>
              </c:strCache>
            </c:strRef>
          </c:cat>
          <c:val>
            <c:numRef>
              <c:f>Лист1!$B$2:$B$11</c:f>
              <c:numCache>
                <c:formatCode>#,##0.0</c:formatCode>
                <c:ptCount val="10"/>
                <c:pt idx="0">
                  <c:v>110.8</c:v>
                </c:pt>
                <c:pt idx="1">
                  <c:v>416</c:v>
                </c:pt>
                <c:pt idx="2">
                  <c:v>173.5</c:v>
                </c:pt>
                <c:pt idx="3">
                  <c:v>234.6</c:v>
                </c:pt>
                <c:pt idx="4">
                  <c:v>155.4</c:v>
                </c:pt>
                <c:pt idx="5">
                  <c:v>200</c:v>
                </c:pt>
                <c:pt idx="6">
                  <c:v>219.4</c:v>
                </c:pt>
                <c:pt idx="7">
                  <c:v>227.9</c:v>
                </c:pt>
                <c:pt idx="8">
                  <c:v>100.4</c:v>
                </c:pt>
                <c:pt idx="9">
                  <c:v>254.1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63-4C86-9082-27C130485B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1602383"/>
        <c:axId val="310463151"/>
      </c:barChart>
      <c:catAx>
        <c:axId val="111602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ru-BY"/>
          </a:p>
        </c:txPr>
        <c:crossAx val="310463151"/>
        <c:crosses val="autoZero"/>
        <c:auto val="1"/>
        <c:lblAlgn val="l"/>
        <c:lblOffset val="100"/>
        <c:noMultiLvlLbl val="0"/>
      </c:catAx>
      <c:valAx>
        <c:axId val="310463151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1116023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061558366526207"/>
          <c:y val="8.6216672942485084E-2"/>
          <c:w val="0.4347509747382764"/>
          <c:h val="0.8275666541150298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prst="convex"/>
            </a:sp3d>
          </c:spPr>
          <c:dPt>
            <c:idx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  <c:extLst>
              <c:ext xmlns:c16="http://schemas.microsoft.com/office/drawing/2014/chart" uri="{C3380CC4-5D6E-409C-BE32-E72D297353CC}">
                <c16:uniqueId val="{00000004-E041-45F8-8362-9846C67AEACE}"/>
              </c:ext>
            </c:extLst>
          </c:dPt>
          <c:dPt>
            <c:idx val="1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  <c:extLst>
              <c:ext xmlns:c16="http://schemas.microsoft.com/office/drawing/2014/chart" uri="{C3380CC4-5D6E-409C-BE32-E72D297353CC}">
                <c16:uniqueId val="{00000003-E041-45F8-8362-9846C67AEACE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  <c:extLst>
              <c:ext xmlns:c16="http://schemas.microsoft.com/office/drawing/2014/chart" uri="{C3380CC4-5D6E-409C-BE32-E72D297353CC}">
                <c16:uniqueId val="{00000002-E041-45F8-8362-9846C67AEACE}"/>
              </c:ext>
            </c:extLst>
          </c:dPt>
          <c:dPt>
            <c:idx val="3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  <c:extLst>
              <c:ext xmlns:c16="http://schemas.microsoft.com/office/drawing/2014/chart" uri="{C3380CC4-5D6E-409C-BE32-E72D297353CC}">
                <c16:uniqueId val="{00000001-E041-45F8-8362-9846C67AEACE}"/>
              </c:ext>
            </c:extLst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  <c:extLst>
              <c:ext xmlns:c16="http://schemas.microsoft.com/office/drawing/2014/chart" uri="{C3380CC4-5D6E-409C-BE32-E72D297353CC}">
                <c16:uniqueId val="{00000007-E041-45F8-8362-9846C67AEACE}"/>
              </c:ext>
            </c:extLst>
          </c:dPt>
          <c:dPt>
            <c:idx val="5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  <c:extLst>
              <c:ext xmlns:c16="http://schemas.microsoft.com/office/drawing/2014/chart" uri="{C3380CC4-5D6E-409C-BE32-E72D297353CC}">
                <c16:uniqueId val="{00000006-E041-45F8-8362-9846C67AEACE}"/>
              </c:ext>
            </c:extLst>
          </c:dPt>
          <c:dPt>
            <c:idx val="6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prst="convex"/>
              </a:sp3d>
            </c:spPr>
            <c:extLst>
              <c:ext xmlns:c16="http://schemas.microsoft.com/office/drawing/2014/chart" uri="{C3380CC4-5D6E-409C-BE32-E72D297353CC}">
                <c16:uniqueId val="{00000005-E041-45F8-8362-9846C67AEACE}"/>
              </c:ext>
            </c:extLst>
          </c:dPt>
          <c:dLbls>
            <c:dLbl>
              <c:idx val="0"/>
              <c:layout>
                <c:manualLayout>
                  <c:x val="-1.8897976070807423E-2"/>
                  <c:y val="-0.2613072535445358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041-45F8-8362-9846C67AEACE}"/>
                </c:ext>
              </c:extLst>
            </c:dLbl>
            <c:dLbl>
              <c:idx val="1"/>
              <c:layout>
                <c:manualLayout>
                  <c:x val="-2.5890843047717223E-2"/>
                  <c:y val="6.9457181884762395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41-45F8-8362-9846C67AEACE}"/>
                </c:ext>
              </c:extLst>
            </c:dLbl>
            <c:dLbl>
              <c:idx val="2"/>
              <c:layout>
                <c:manualLayout>
                  <c:x val="-2.4842280894255758E-2"/>
                  <c:y val="-2.242674184519931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41-45F8-8362-9846C67AEACE}"/>
                </c:ext>
              </c:extLst>
            </c:dLbl>
            <c:dLbl>
              <c:idx val="3"/>
              <c:layout>
                <c:manualLayout>
                  <c:x val="1.1645042134682398E-3"/>
                  <c:y val="-4.4165746798059326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41-45F8-8362-9846C67AEACE}"/>
                </c:ext>
              </c:extLst>
            </c:dLbl>
            <c:dLbl>
              <c:idx val="5"/>
              <c:layout>
                <c:manualLayout>
                  <c:x val="1.0075142049090404E-2"/>
                  <c:y val="-5.7821848472429677E-3"/>
                </c:manualLayout>
              </c:layout>
              <c:tx>
                <c:rich>
                  <a:bodyPr/>
                  <a:lstStyle/>
                  <a:p>
                    <a:fld id="{8FD3C0EC-A4B9-4890-AF4F-03BA34675EB8}" type="CATEGORYNAME">
                      <a:rPr lang="ru-RU" dirty="0"/>
                      <a:pPr/>
                      <a:t>[ИМЯ КАТЕГОРИИ]</a:t>
                    </a:fld>
                    <a:endParaRPr lang="ru-RU" baseline="0" dirty="0"/>
                  </a:p>
                  <a:p>
                    <a:fld id="{33BBE3CA-74CB-477B-AC9B-2D6404EC9439}" type="VALUE">
                      <a:rPr lang="ru-RU" dirty="0"/>
                      <a:pPr/>
                      <a:t>[ЗНАЧЕНИЕ]</a:t>
                    </a:fld>
                    <a:endParaRPr lang="ru-RU" baseline="0" dirty="0"/>
                  </a:p>
                  <a:p>
                    <a:r>
                      <a:rPr lang="ru-RU" dirty="0"/>
                      <a:t>5,3 %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E041-45F8-8362-9846C67AEACE}"/>
                </c:ext>
              </c:extLst>
            </c:dLbl>
            <c:dLbl>
              <c:idx val="6"/>
              <c:layout>
                <c:manualLayout>
                  <c:x val="9.3631686144485995E-3"/>
                  <c:y val="-8.8579017760283211E-3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41-45F8-8362-9846C67AEAC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BY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Лист1!$A$2:$A$8</c:f>
              <c:strCache>
                <c:ptCount val="7"/>
                <c:pt idx="0">
                  <c:v>Подоходный налог с физических лиц</c:v>
                </c:pt>
                <c:pt idx="1">
                  <c:v>Налог на прибыль</c:v>
                </c:pt>
                <c:pt idx="2">
                  <c:v>Земельный налог</c:v>
                </c:pt>
                <c:pt idx="3">
                  <c:v>Налог на недвижимость</c:v>
                </c:pt>
                <c:pt idx="4">
                  <c:v>Налог на добавленную стоимость</c:v>
                </c:pt>
                <c:pt idx="5">
                  <c:v>Компенсации расходов государства</c:v>
                </c:pt>
                <c:pt idx="6">
                  <c:v>Другие  доходы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5649.5</c:v>
                </c:pt>
                <c:pt idx="1">
                  <c:v>38.299999999999997</c:v>
                </c:pt>
                <c:pt idx="2">
                  <c:v>158.1</c:v>
                </c:pt>
                <c:pt idx="3">
                  <c:v>616.70000000000005</c:v>
                </c:pt>
                <c:pt idx="4">
                  <c:v>2594.6</c:v>
                </c:pt>
                <c:pt idx="5">
                  <c:v>538.79999999999995</c:v>
                </c:pt>
                <c:pt idx="6">
                  <c:v>682.3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41-45F8-8362-9846C67AEA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8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96460995198895"/>
          <c:y val="0.14709679623216745"/>
          <c:w val="0.85010125764445088"/>
          <c:h val="0.827278838783198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39700" prst="cross"/>
              <a:contourClr>
                <a:srgbClr val="000000"/>
              </a:contourClr>
            </a:sp3d>
          </c:spPr>
          <c:explosion val="2"/>
          <c:dPt>
            <c:idx val="0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39700" prst="cross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411-4002-94E4-B0EF3CDA5B9E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39700" prst="cross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2411-4002-94E4-B0EF3CDA5B9E}"/>
              </c:ext>
            </c:extLst>
          </c:dPt>
          <c:dPt>
            <c:idx val="2"/>
            <c:bubble3D val="0"/>
            <c:explosion val="3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39700" prst="cross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2411-4002-94E4-B0EF3CDA5B9E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39700" prst="cross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411-4002-94E4-B0EF3CDA5B9E}"/>
              </c:ext>
            </c:extLst>
          </c:dPt>
          <c:dPt>
            <c:idx val="4"/>
            <c:bubble3D val="0"/>
            <c:explosion val="7"/>
            <c:spPr>
              <a:solidFill>
                <a:schemeClr val="tx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39700" prst="cross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2411-4002-94E4-B0EF3CDA5B9E}"/>
              </c:ext>
            </c:extLst>
          </c:dPt>
          <c:dLbls>
            <c:dLbl>
              <c:idx val="0"/>
              <c:layout>
                <c:manualLayout>
                  <c:x val="-0.47281475326226446"/>
                  <c:y val="-0.27109785375370188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411-4002-94E4-B0EF3CDA5B9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97CFCF2-7B95-4A9F-9F91-B13C7D3B096E}" type="CATEGORYNAME">
                      <a:rPr lang="ru-RU"/>
                      <a:pPr/>
                      <a:t>[ИМЯ КАТЕГОРИИ]</a:t>
                    </a:fld>
                    <a:endParaRPr lang="ru-RU" baseline="0" dirty="0"/>
                  </a:p>
                  <a:p>
                    <a:fld id="{CD3125F0-7ED6-4D9A-A93E-273590B55350}" type="VALUE">
                      <a:rPr lang="ru-RU"/>
                      <a:pPr/>
                      <a:t>[ЗНАЧЕНИЕ]</a:t>
                    </a:fld>
                    <a:endParaRPr lang="ru-RU" baseline="0" dirty="0"/>
                  </a:p>
                  <a:p>
                    <a:r>
                      <a:rPr lang="ru-RU" dirty="0"/>
                      <a:t>10,7 %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411-4002-94E4-B0EF3CDA5B9E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ru-BY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Социальная сфера</c:v>
                </c:pt>
                <c:pt idx="1">
                  <c:v>Ж К Х</c:v>
                </c:pt>
                <c:pt idx="2">
                  <c:v>Экономика</c:v>
                </c:pt>
                <c:pt idx="3">
                  <c:v>Общегосударственная деятельность</c:v>
                </c:pt>
                <c:pt idx="4">
                  <c:v>Другие расходы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14033.5</c:v>
                </c:pt>
                <c:pt idx="1">
                  <c:v>1722.7</c:v>
                </c:pt>
                <c:pt idx="2">
                  <c:v>894.8</c:v>
                </c:pt>
                <c:pt idx="3">
                  <c:v>1985.7</c:v>
                </c:pt>
                <c:pt idx="4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11-4002-94E4-B0EF3CDA5B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6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F38FA8-C986-4103-A3AF-67CA7E347F1C}" type="doc">
      <dgm:prSet loTypeId="urn:microsoft.com/office/officeart/2005/8/layout/pyramid2" loCatId="pyramid" qsTypeId="urn:microsoft.com/office/officeart/2005/8/quickstyle/3d3" qsCatId="3D" csTypeId="urn:microsoft.com/office/officeart/2005/8/colors/accent1_2" csCatId="accent1" phldr="1"/>
      <dgm:spPr/>
    </dgm:pt>
    <dgm:pt modelId="{D98843DA-D616-4642-9C76-5E21FCAC07C2}">
      <dgm:prSet phldrT="[Текст]" custT="1"/>
      <dgm:spPr/>
      <dgm:t>
        <a:bodyPr/>
        <a:lstStyle/>
        <a:p>
          <a:r>
            <a:rPr lang="ru-RU" sz="1800" b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Областной                    7,3 тыс. руб. (0,1 %)</a:t>
          </a:r>
          <a:endParaRPr lang="ru-BY" sz="1800" b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E6F8A800-B598-4534-B691-6BD30D1FBA62}" type="parTrans" cxnId="{E7FB95A0-AFD4-41DF-9D5E-33B2BABE4851}">
      <dgm:prSet/>
      <dgm:spPr/>
      <dgm:t>
        <a:bodyPr/>
        <a:lstStyle/>
        <a:p>
          <a:endParaRPr lang="ru-BY" sz="1800" b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31F2ADB9-D3B4-4D45-9341-EA129CD39747}" type="sibTrans" cxnId="{E7FB95A0-AFD4-41DF-9D5E-33B2BABE4851}">
      <dgm:prSet/>
      <dgm:spPr/>
      <dgm:t>
        <a:bodyPr/>
        <a:lstStyle/>
        <a:p>
          <a:endParaRPr lang="ru-BY" sz="1800" b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67BBC577-743D-45B7-AC65-1C6F1E4CF0CB}">
      <dgm:prSet phldrT="[Текст]" custT="1"/>
      <dgm:spPr/>
      <dgm:t>
        <a:bodyPr/>
        <a:lstStyle/>
        <a:p>
          <a:r>
            <a:rPr lang="ru-RU" sz="1800" b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Республиканский                  3 918,4 тыс. руб.(27,6 %)</a:t>
          </a:r>
          <a:endParaRPr lang="ru-BY" sz="1800" b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268E8A12-E7D0-49F5-BB08-F727D2B67E8F}" type="parTrans" cxnId="{DBF9A0A1-B229-4259-81A7-7FEC33585A25}">
      <dgm:prSet/>
      <dgm:spPr/>
      <dgm:t>
        <a:bodyPr/>
        <a:lstStyle/>
        <a:p>
          <a:endParaRPr lang="ru-BY" sz="1800" b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C2E3E6B4-F840-4A88-81BE-1090CD7C3D6E}" type="sibTrans" cxnId="{DBF9A0A1-B229-4259-81A7-7FEC33585A25}">
      <dgm:prSet/>
      <dgm:spPr/>
      <dgm:t>
        <a:bodyPr/>
        <a:lstStyle/>
        <a:p>
          <a:endParaRPr lang="ru-BY" sz="1800" b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A0CF8764-9D34-4BB1-A10F-6E5A9B8DB450}">
      <dgm:prSet phldrT="[Текст]" custT="1"/>
      <dgm:spPr/>
      <dgm:t>
        <a:bodyPr/>
        <a:lstStyle/>
        <a:p>
          <a:r>
            <a:rPr lang="ru-RU" sz="1800" b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Бюджет района                                  10 278,3 тыс. руб. (72,3 %)</a:t>
          </a:r>
          <a:endParaRPr lang="ru-BY" sz="1800" b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54F3E8A1-8C56-40B1-8F55-B9FC0AAEFA5F}" type="parTrans" cxnId="{08ECE5D4-9258-473D-B394-1297AD9E227C}">
      <dgm:prSet/>
      <dgm:spPr/>
      <dgm:t>
        <a:bodyPr/>
        <a:lstStyle/>
        <a:p>
          <a:endParaRPr lang="ru-BY" sz="1800" b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1C1A60C-BB9A-43A1-913E-6DFED4B0CE19}" type="sibTrans" cxnId="{08ECE5D4-9258-473D-B394-1297AD9E227C}">
      <dgm:prSet/>
      <dgm:spPr/>
      <dgm:t>
        <a:bodyPr/>
        <a:lstStyle/>
        <a:p>
          <a:endParaRPr lang="ru-BY" sz="1800" b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75911DC4-88BD-4662-8A3D-E8443BE8F8F2}" type="pres">
      <dgm:prSet presAssocID="{BEF38FA8-C986-4103-A3AF-67CA7E347F1C}" presName="compositeShape" presStyleCnt="0">
        <dgm:presLayoutVars>
          <dgm:dir/>
          <dgm:resizeHandles/>
        </dgm:presLayoutVars>
      </dgm:prSet>
      <dgm:spPr/>
    </dgm:pt>
    <dgm:pt modelId="{0C624754-17EA-4F55-9449-4B1391F9CE3F}" type="pres">
      <dgm:prSet presAssocID="{BEF38FA8-C986-4103-A3AF-67CA7E347F1C}" presName="pyramid" presStyleLbl="node1" presStyleIdx="0" presStyleCnt="1" custScaleX="217249"/>
      <dgm:spPr/>
    </dgm:pt>
    <dgm:pt modelId="{2B39D883-222E-47D1-A02A-71D46FAD10C9}" type="pres">
      <dgm:prSet presAssocID="{BEF38FA8-C986-4103-A3AF-67CA7E347F1C}" presName="theList" presStyleCnt="0"/>
      <dgm:spPr/>
    </dgm:pt>
    <dgm:pt modelId="{5930342A-6DA9-4049-BD82-56B90A38AAE8}" type="pres">
      <dgm:prSet presAssocID="{D98843DA-D616-4642-9C76-5E21FCAC07C2}" presName="aNode" presStyleLbl="fgAcc1" presStyleIdx="0" presStyleCnt="3" custScaleX="80347">
        <dgm:presLayoutVars>
          <dgm:bulletEnabled val="1"/>
        </dgm:presLayoutVars>
      </dgm:prSet>
      <dgm:spPr/>
    </dgm:pt>
    <dgm:pt modelId="{F6CA9941-4EE6-44C7-924F-3090C5C4193D}" type="pres">
      <dgm:prSet presAssocID="{D98843DA-D616-4642-9C76-5E21FCAC07C2}" presName="aSpace" presStyleCnt="0"/>
      <dgm:spPr/>
    </dgm:pt>
    <dgm:pt modelId="{206B2CDF-AF9C-4285-9284-ABC311D03A0F}" type="pres">
      <dgm:prSet presAssocID="{67BBC577-743D-45B7-AC65-1C6F1E4CF0CB}" presName="aNode" presStyleLbl="fgAcc1" presStyleIdx="1" presStyleCnt="3">
        <dgm:presLayoutVars>
          <dgm:bulletEnabled val="1"/>
        </dgm:presLayoutVars>
      </dgm:prSet>
      <dgm:spPr/>
    </dgm:pt>
    <dgm:pt modelId="{FEE5B3CB-DFA5-4ADA-B8EC-C4BA1F11861B}" type="pres">
      <dgm:prSet presAssocID="{67BBC577-743D-45B7-AC65-1C6F1E4CF0CB}" presName="aSpace" presStyleCnt="0"/>
      <dgm:spPr/>
    </dgm:pt>
    <dgm:pt modelId="{B7FB6293-6B9E-4D6E-A79C-CCB89EF53FDA}" type="pres">
      <dgm:prSet presAssocID="{A0CF8764-9D34-4BB1-A10F-6E5A9B8DB450}" presName="aNode" presStyleLbl="fgAcc1" presStyleIdx="2" presStyleCnt="3" custScaleX="128251">
        <dgm:presLayoutVars>
          <dgm:bulletEnabled val="1"/>
        </dgm:presLayoutVars>
      </dgm:prSet>
      <dgm:spPr/>
    </dgm:pt>
    <dgm:pt modelId="{05241CDD-145E-4C4E-89D2-BF012662A2DA}" type="pres">
      <dgm:prSet presAssocID="{A0CF8764-9D34-4BB1-A10F-6E5A9B8DB450}" presName="aSpace" presStyleCnt="0"/>
      <dgm:spPr/>
    </dgm:pt>
  </dgm:ptLst>
  <dgm:cxnLst>
    <dgm:cxn modelId="{A3AB8B2E-8A0A-42CE-847B-E238EC0DCF1E}" type="presOf" srcId="{A0CF8764-9D34-4BB1-A10F-6E5A9B8DB450}" destId="{B7FB6293-6B9E-4D6E-A79C-CCB89EF53FDA}" srcOrd="0" destOrd="0" presId="urn:microsoft.com/office/officeart/2005/8/layout/pyramid2"/>
    <dgm:cxn modelId="{77452144-C63B-4BF7-993A-C426CD2D8D2B}" type="presOf" srcId="{D98843DA-D616-4642-9C76-5E21FCAC07C2}" destId="{5930342A-6DA9-4049-BD82-56B90A38AAE8}" srcOrd="0" destOrd="0" presId="urn:microsoft.com/office/officeart/2005/8/layout/pyramid2"/>
    <dgm:cxn modelId="{8ECAB295-FE7D-41E3-9F66-FC6FF25E1AD4}" type="presOf" srcId="{67BBC577-743D-45B7-AC65-1C6F1E4CF0CB}" destId="{206B2CDF-AF9C-4285-9284-ABC311D03A0F}" srcOrd="0" destOrd="0" presId="urn:microsoft.com/office/officeart/2005/8/layout/pyramid2"/>
    <dgm:cxn modelId="{E7FB95A0-AFD4-41DF-9D5E-33B2BABE4851}" srcId="{BEF38FA8-C986-4103-A3AF-67CA7E347F1C}" destId="{D98843DA-D616-4642-9C76-5E21FCAC07C2}" srcOrd="0" destOrd="0" parTransId="{E6F8A800-B598-4534-B691-6BD30D1FBA62}" sibTransId="{31F2ADB9-D3B4-4D45-9341-EA129CD39747}"/>
    <dgm:cxn modelId="{DBF9A0A1-B229-4259-81A7-7FEC33585A25}" srcId="{BEF38FA8-C986-4103-A3AF-67CA7E347F1C}" destId="{67BBC577-743D-45B7-AC65-1C6F1E4CF0CB}" srcOrd="1" destOrd="0" parTransId="{268E8A12-E7D0-49F5-BB08-F727D2B67E8F}" sibTransId="{C2E3E6B4-F840-4A88-81BE-1090CD7C3D6E}"/>
    <dgm:cxn modelId="{C7DAACBB-3FA6-44F9-AAC7-5CE203459179}" type="presOf" srcId="{BEF38FA8-C986-4103-A3AF-67CA7E347F1C}" destId="{75911DC4-88BD-4662-8A3D-E8443BE8F8F2}" srcOrd="0" destOrd="0" presId="urn:microsoft.com/office/officeart/2005/8/layout/pyramid2"/>
    <dgm:cxn modelId="{08ECE5D4-9258-473D-B394-1297AD9E227C}" srcId="{BEF38FA8-C986-4103-A3AF-67CA7E347F1C}" destId="{A0CF8764-9D34-4BB1-A10F-6E5A9B8DB450}" srcOrd="2" destOrd="0" parTransId="{54F3E8A1-8C56-40B1-8F55-B9FC0AAEFA5F}" sibTransId="{D1C1A60C-BB9A-43A1-913E-6DFED4B0CE19}"/>
    <dgm:cxn modelId="{663BBD9F-7367-47C8-901A-D72C7C4B59BB}" type="presParOf" srcId="{75911DC4-88BD-4662-8A3D-E8443BE8F8F2}" destId="{0C624754-17EA-4F55-9449-4B1391F9CE3F}" srcOrd="0" destOrd="0" presId="urn:microsoft.com/office/officeart/2005/8/layout/pyramid2"/>
    <dgm:cxn modelId="{E09D3650-0CDC-4BC5-BFC3-F970E3699DD8}" type="presParOf" srcId="{75911DC4-88BD-4662-8A3D-E8443BE8F8F2}" destId="{2B39D883-222E-47D1-A02A-71D46FAD10C9}" srcOrd="1" destOrd="0" presId="urn:microsoft.com/office/officeart/2005/8/layout/pyramid2"/>
    <dgm:cxn modelId="{03F0BC2F-DA35-411C-A6A6-C5840BC8EF91}" type="presParOf" srcId="{2B39D883-222E-47D1-A02A-71D46FAD10C9}" destId="{5930342A-6DA9-4049-BD82-56B90A38AAE8}" srcOrd="0" destOrd="0" presId="urn:microsoft.com/office/officeart/2005/8/layout/pyramid2"/>
    <dgm:cxn modelId="{1D46A6CE-F795-45B4-B0DC-B0E18CC837DD}" type="presParOf" srcId="{2B39D883-222E-47D1-A02A-71D46FAD10C9}" destId="{F6CA9941-4EE6-44C7-924F-3090C5C4193D}" srcOrd="1" destOrd="0" presId="urn:microsoft.com/office/officeart/2005/8/layout/pyramid2"/>
    <dgm:cxn modelId="{6C88E3DE-33C8-4DC3-A501-7642A99C0332}" type="presParOf" srcId="{2B39D883-222E-47D1-A02A-71D46FAD10C9}" destId="{206B2CDF-AF9C-4285-9284-ABC311D03A0F}" srcOrd="2" destOrd="0" presId="urn:microsoft.com/office/officeart/2005/8/layout/pyramid2"/>
    <dgm:cxn modelId="{B328C609-36B0-4FBC-98D6-DFEAD049D614}" type="presParOf" srcId="{2B39D883-222E-47D1-A02A-71D46FAD10C9}" destId="{FEE5B3CB-DFA5-4ADA-B8EC-C4BA1F11861B}" srcOrd="3" destOrd="0" presId="urn:microsoft.com/office/officeart/2005/8/layout/pyramid2"/>
    <dgm:cxn modelId="{F67BE460-DE80-4AC1-8AAC-266E54DC195C}" type="presParOf" srcId="{2B39D883-222E-47D1-A02A-71D46FAD10C9}" destId="{B7FB6293-6B9E-4D6E-A79C-CCB89EF53FDA}" srcOrd="4" destOrd="0" presId="urn:microsoft.com/office/officeart/2005/8/layout/pyramid2"/>
    <dgm:cxn modelId="{071AE3DF-23CD-4F0C-9062-AF13ED3D7E22}" type="presParOf" srcId="{2B39D883-222E-47D1-A02A-71D46FAD10C9}" destId="{05241CDD-145E-4C4E-89D2-BF012662A2DA}" srcOrd="5" destOrd="0" presId="urn:microsoft.com/office/officeart/2005/8/layout/pyramid2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624754-17EA-4F55-9449-4B1391F9CE3F}">
      <dsp:nvSpPr>
        <dsp:cNvPr id="0" name=""/>
        <dsp:cNvSpPr/>
      </dsp:nvSpPr>
      <dsp:spPr>
        <a:xfrm>
          <a:off x="513052" y="0"/>
          <a:ext cx="9662609" cy="444771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30342A-6DA9-4049-BD82-56B90A38AAE8}">
      <dsp:nvSpPr>
        <dsp:cNvPr id="0" name=""/>
        <dsp:cNvSpPr/>
      </dsp:nvSpPr>
      <dsp:spPr>
        <a:xfrm>
          <a:off x="5628442" y="447160"/>
          <a:ext cx="2322842" cy="10528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Областной                    7,3 тыс. руб. (0,1 %)</a:t>
          </a:r>
          <a:endParaRPr lang="ru-BY" sz="1800" b="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679838" y="498556"/>
        <a:ext cx="2220050" cy="950064"/>
      </dsp:txXfrm>
    </dsp:sp>
    <dsp:sp modelId="{206B2CDF-AF9C-4285-9284-ABC311D03A0F}">
      <dsp:nvSpPr>
        <dsp:cNvPr id="0" name=""/>
        <dsp:cNvSpPr/>
      </dsp:nvSpPr>
      <dsp:spPr>
        <a:xfrm>
          <a:off x="5344356" y="1631624"/>
          <a:ext cx="2891012" cy="10528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Республиканский                  3 918,4 тыс. руб.(27,6 %)</a:t>
          </a:r>
          <a:endParaRPr lang="ru-BY" sz="1800" b="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5395752" y="1683020"/>
        <a:ext cx="2788220" cy="950064"/>
      </dsp:txXfrm>
    </dsp:sp>
    <dsp:sp modelId="{B7FB6293-6B9E-4D6E-A79C-CCB89EF53FDA}">
      <dsp:nvSpPr>
        <dsp:cNvPr id="0" name=""/>
        <dsp:cNvSpPr/>
      </dsp:nvSpPr>
      <dsp:spPr>
        <a:xfrm>
          <a:off x="4935986" y="2816087"/>
          <a:ext cx="3707752" cy="105285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Бюджет района                                  10 278,3 тыс. руб. (72,3 %)</a:t>
          </a:r>
          <a:endParaRPr lang="ru-BY" sz="1800" b="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987382" y="2867483"/>
        <a:ext cx="3604960" cy="9500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0.72314</cdr:x>
      <cdr:y>0.14976</cdr:y>
    </cdr:from>
    <cdr:to>
      <cdr:x>1</cdr:x>
      <cdr:y>0.54733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42F82D7-FDB1-4077-8988-5E93C76DDEFF}"/>
            </a:ext>
          </a:extLst>
        </cdr:cNvPr>
        <cdr:cNvSpPr txBox="1"/>
      </cdr:nvSpPr>
      <cdr:spPr>
        <a:xfrm xmlns:a="http://schemas.openxmlformats.org/drawingml/2006/main">
          <a:off x="8105313" y="892853"/>
          <a:ext cx="3103115" cy="23703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Поступления в бюджет района </a:t>
          </a:r>
        </a:p>
        <a:p xmlns:a="http://schemas.openxmlformats.org/drawingml/2006/main">
          <a:r>
            <a:rPr lang="ru-RU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за январь – март 2026 г. </a:t>
          </a:r>
        </a:p>
        <a:p xmlns:a="http://schemas.openxmlformats.org/drawingml/2006/main">
          <a:r>
            <a:rPr lang="ru-RU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от основных плательщиков составили  2 092,1 тыс. рублей</a:t>
          </a:r>
        </a:p>
        <a:p xmlns:a="http://schemas.openxmlformats.org/drawingml/2006/main">
          <a:endParaRPr lang="ru-RU" sz="1600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  <a:p xmlns:a="http://schemas.openxmlformats.org/drawingml/2006/main">
          <a:r>
            <a:rPr lang="ru-RU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20,4 % в общем объеме собственных доходов бюджета</a:t>
          </a:r>
          <a:endParaRPr lang="ru-BY" sz="1600" b="1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0.02375</cdr:x>
      <cdr:y>0.70309</cdr:y>
    </cdr:from>
    <cdr:to>
      <cdr:x>0.40442</cdr:x>
      <cdr:y>0.98342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444350F-676F-4546-AAAE-EA31AC31BEA4}"/>
            </a:ext>
          </a:extLst>
        </cdr:cNvPr>
        <cdr:cNvSpPr txBox="1"/>
      </cdr:nvSpPr>
      <cdr:spPr>
        <a:xfrm xmlns:a="http://schemas.openxmlformats.org/drawingml/2006/main">
          <a:off x="266962" y="4141433"/>
          <a:ext cx="4278403" cy="16512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800" b="1" i="1" dirty="0">
              <a:latin typeface="Calibri" panose="020F0502020204030204" pitchFamily="34" charset="0"/>
              <a:cs typeface="Calibri" panose="020F0502020204030204" pitchFamily="34" charset="0"/>
            </a:rPr>
            <a:t>Всего </a:t>
          </a:r>
        </a:p>
        <a:p xmlns:a="http://schemas.openxmlformats.org/drawingml/2006/main">
          <a:r>
            <a:rPr lang="ru-RU" sz="2800" b="1" i="1" dirty="0">
              <a:latin typeface="Calibri" panose="020F0502020204030204" pitchFamily="34" charset="0"/>
              <a:cs typeface="Calibri" panose="020F0502020204030204" pitchFamily="34" charset="0"/>
            </a:rPr>
            <a:t>собственные доходы </a:t>
          </a:r>
        </a:p>
        <a:p xmlns:a="http://schemas.openxmlformats.org/drawingml/2006/main">
          <a:r>
            <a:rPr lang="ru-RU" sz="2800" b="1" i="1" dirty="0">
              <a:latin typeface="Calibri" panose="020F0502020204030204" pitchFamily="34" charset="0"/>
              <a:cs typeface="Calibri" panose="020F0502020204030204" pitchFamily="34" charset="0"/>
            </a:rPr>
            <a:t>10 278,3 тыс. рублей</a:t>
          </a:r>
          <a:endParaRPr lang="ru-BY" sz="2800" b="1" i="1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0.00949</cdr:x>
      <cdr:y>0.79682</cdr:y>
    </cdr:from>
    <cdr:to>
      <cdr:x>0.32278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6EF14788-9409-42DB-A7CB-45E6D17104D0}"/>
            </a:ext>
          </a:extLst>
        </cdr:cNvPr>
        <cdr:cNvSpPr txBox="1"/>
      </cdr:nvSpPr>
      <cdr:spPr>
        <a:xfrm xmlns:a="http://schemas.openxmlformats.org/drawingml/2006/main">
          <a:off x="106532" y="4665216"/>
          <a:ext cx="3515558" cy="11896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800" b="1" dirty="0">
              <a:latin typeface="Calibri" panose="020F0502020204030204" pitchFamily="34" charset="0"/>
              <a:cs typeface="Calibri" panose="020F0502020204030204" pitchFamily="34" charset="0"/>
            </a:rPr>
            <a:t>Всего расходы </a:t>
          </a:r>
        </a:p>
        <a:p xmlns:a="http://schemas.openxmlformats.org/drawingml/2006/main">
          <a:r>
            <a:rPr lang="ru-RU" sz="2800" b="1" dirty="0">
              <a:latin typeface="Calibri" panose="020F0502020204030204" pitchFamily="34" charset="0"/>
              <a:cs typeface="Calibri" panose="020F0502020204030204" pitchFamily="34" charset="0"/>
            </a:rPr>
            <a:t>18 654,0 тыс. рублей</a:t>
          </a:r>
          <a:endParaRPr lang="ru-BY" sz="2800" b="1" dirty="0">
            <a:latin typeface="Calibri" panose="020F0502020204030204" pitchFamily="34" charset="0"/>
            <a:cs typeface="Calibri" panose="020F050202020403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6934" y="0"/>
            <a:ext cx="12231160" cy="6856214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20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95529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7008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833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902174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033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06021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1518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453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33908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0116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047471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2373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8853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02553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0455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805478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736" y="0"/>
            <a:ext cx="12229962" cy="6856214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BF7D66E-FD02-46DD-92C3-6E0D256CA51A}" type="datetimeFigureOut">
              <a:rPr lang="ru-BY" smtClean="0"/>
              <a:t>24.04.2026</a:t>
            </a:fld>
            <a:endParaRPr lang="ru-B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B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1067418-C427-4F48-A769-A688774DB7FC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58896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09676F-6126-4FD6-80E8-D8D5699D5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1460" y="1600200"/>
            <a:ext cx="7501631" cy="1524740"/>
          </a:xfrm>
        </p:spPr>
        <p:txBody>
          <a:bodyPr anchor="ctr"/>
          <a:lstStyle/>
          <a:p>
            <a:r>
              <a:rPr lang="ru-RU" altLang="ru-RU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Исполнение бюджета </a:t>
            </a:r>
            <a:br>
              <a:rPr lang="ru-RU" altLang="ru-RU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altLang="ru-RU" sz="44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Толочинского района </a:t>
            </a:r>
            <a:endParaRPr lang="ru-BY" sz="4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50B3DFB-7685-45A1-96E9-D6F137667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4268" y="4742281"/>
            <a:ext cx="3568823" cy="61868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ru-RU" altLang="ru-RU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Январь – март 2026 г.</a:t>
            </a:r>
            <a:endParaRPr lang="ru-BY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116448-C9C0-4292-903D-C2049C4FB3D3}"/>
              </a:ext>
            </a:extLst>
          </p:cNvPr>
          <p:cNvSpPr txBox="1"/>
          <p:nvPr/>
        </p:nvSpPr>
        <p:spPr>
          <a:xfrm>
            <a:off x="-1" y="0"/>
            <a:ext cx="58237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Финансовый отдел Толочинского райисполкома</a:t>
            </a:r>
            <a:endParaRPr lang="ru-BY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141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05BE5F-2970-49B5-8EB2-DA64E233B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54" y="627025"/>
            <a:ext cx="10920272" cy="970956"/>
          </a:xfrm>
        </p:spPr>
        <p:txBody>
          <a:bodyPr anchor="t">
            <a:noAutofit/>
          </a:bodyPr>
          <a:lstStyle/>
          <a:p>
            <a:pPr algn="l"/>
            <a:r>
              <a:rPr lang="ru-RU" sz="2000" b="1" dirty="0">
                <a:latin typeface="Calibri" pitchFamily="34"/>
                <a:cs typeface="Calibri" pitchFamily="34"/>
              </a:rPr>
              <a:t>За январь – март 2026 г. на территории района </a:t>
            </a:r>
            <a:br>
              <a:rPr lang="ru-RU" sz="2000" b="1" dirty="0">
                <a:latin typeface="Calibri" pitchFamily="34"/>
                <a:cs typeface="Calibri" pitchFamily="34"/>
              </a:rPr>
            </a:br>
            <a:r>
              <a:rPr lang="ru-RU" sz="2000" b="1" dirty="0">
                <a:latin typeface="Calibri" pitchFamily="34"/>
                <a:cs typeface="Calibri" pitchFamily="34"/>
              </a:rPr>
              <a:t>уплачены налоги и сборы в общей сумме 14 204,0 тыс. рублей; </a:t>
            </a:r>
            <a:br>
              <a:rPr lang="ru-RU" sz="2000" b="1" dirty="0">
                <a:latin typeface="Calibri" pitchFamily="34"/>
                <a:cs typeface="Calibri" pitchFamily="34"/>
              </a:rPr>
            </a:br>
            <a:r>
              <a:rPr lang="ru-RU" sz="2000" b="1" i="1" dirty="0">
                <a:latin typeface="Calibri" pitchFamily="34"/>
                <a:cs typeface="Calibri" pitchFamily="34"/>
              </a:rPr>
              <a:t>из них зачислено в бюджеты:</a:t>
            </a:r>
            <a:endParaRPr lang="ru-BY" sz="2000" b="1" i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0C64D4D-0AD7-4AAE-A6B4-AC547F3965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587205"/>
              </p:ext>
            </p:extLst>
          </p:nvPr>
        </p:nvGraphicFramePr>
        <p:xfrm>
          <a:off x="763480" y="1695635"/>
          <a:ext cx="10688714" cy="4447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211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0EC16E25-C08E-4A00-AEC5-F820D69986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1028971"/>
              </p:ext>
            </p:extLst>
          </p:nvPr>
        </p:nvGraphicFramePr>
        <p:xfrm>
          <a:off x="488272" y="447675"/>
          <a:ext cx="11208428" cy="5962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8255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A1B11E-D252-4F89-BF88-B83A9B31F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180" y="18905"/>
            <a:ext cx="10893640" cy="464928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Структура собственных доходов бюджета района за январь – март 2026 г.</a:t>
            </a:r>
            <a:endParaRPr lang="ru-BY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DA173A4-5BAF-46FA-AAC1-56EAB02983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6831300"/>
              </p:ext>
            </p:extLst>
          </p:nvPr>
        </p:nvGraphicFramePr>
        <p:xfrm>
          <a:off x="470517" y="483833"/>
          <a:ext cx="11417793" cy="5890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0065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8FC772-E137-4605-89FC-69706D49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944" y="609270"/>
            <a:ext cx="10964660" cy="553705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Исполнение бюджета района за январь – март 2026 г.</a:t>
            </a:r>
            <a:endParaRPr lang="ru-BY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Объект 4">
            <a:extLst>
              <a:ext uri="{FF2B5EF4-FFF2-40B4-BE49-F238E27FC236}">
                <a16:creationId xmlns:a16="http://schemas.microsoft.com/office/drawing/2014/main" id="{390EF4CB-541F-4626-AE3E-ECB100990B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6646336"/>
              </p:ext>
            </p:extLst>
          </p:nvPr>
        </p:nvGraphicFramePr>
        <p:xfrm>
          <a:off x="602943" y="1606550"/>
          <a:ext cx="10964658" cy="46421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54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68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368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368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29002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Наименование </a:t>
                      </a:r>
                    </a:p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показателей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Уточненный план </a:t>
                      </a:r>
                    </a:p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на год (тыс. руб.)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Исполнение за отчетный период </a:t>
                      </a:r>
                    </a:p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(тыс. руб.)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выполнения годового плана (условная норма – </a:t>
                      </a:r>
                    </a:p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25,0 %)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93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Собственные доходы</a:t>
                      </a:r>
                    </a:p>
                  </a:txBody>
                  <a:tcPr marL="9526" marR="9526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51 348,0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10 278,3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20,0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73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Безвозмездные поступления </a:t>
                      </a:r>
                    </a:p>
                    <a:p>
                      <a:pPr algn="l" fontAlgn="t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из вышестоящих бюджетов – всего</a:t>
                      </a:r>
                    </a:p>
                  </a:txBody>
                  <a:tcPr marL="9526" marR="9526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29 007,4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6 502,2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22,4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293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из них дотация</a:t>
                      </a:r>
                    </a:p>
                  </a:txBody>
                  <a:tcPr marL="9526" marR="9526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27 572,4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6 065,9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22,0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93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ВСЕГО ДОХОДЫ</a:t>
                      </a:r>
                    </a:p>
                  </a:txBody>
                  <a:tcPr marL="9526" marR="9526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80 355,4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16 780,5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20,9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93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ВСЕГО РАСХОДЫ</a:t>
                      </a:r>
                    </a:p>
                  </a:txBody>
                  <a:tcPr marL="9526" marR="9526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80 253,8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18 654,0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23,2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73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Уровень дотационности бюджета, %% </a:t>
                      </a:r>
                    </a:p>
                    <a:p>
                      <a:pPr algn="l" fontAlgn="t"/>
                      <a:r>
                        <a:rPr lang="ru-RU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(удельный вес дотации в расходах)</a:t>
                      </a:r>
                    </a:p>
                  </a:txBody>
                  <a:tcPr marL="9526" marR="9526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34,4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32,5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х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2938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Дефицит (-), профицит (+)</a:t>
                      </a:r>
                    </a:p>
                  </a:txBody>
                  <a:tcPr marL="9526" marR="9526" marT="952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+ 101,6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- 1 873,5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х</a:t>
                      </a:r>
                    </a:p>
                  </a:txBody>
                  <a:tcPr marL="9526" marR="9526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4766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76EE4F-78FD-4318-B53D-D7863F90F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8905"/>
            <a:ext cx="12192000" cy="416101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Структура расходов бюджета района за январь – март 2026 г.</a:t>
            </a:r>
            <a:endParaRPr lang="ru-BY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5387B0B2-EA1D-4FD7-8E6E-C5284A9637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508820"/>
              </p:ext>
            </p:extLst>
          </p:nvPr>
        </p:nvGraphicFramePr>
        <p:xfrm>
          <a:off x="488271" y="435006"/>
          <a:ext cx="11248009" cy="5921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17B45666-F77B-4A38-9DAE-278CFAC83C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559"/>
              </p:ext>
            </p:extLst>
          </p:nvPr>
        </p:nvGraphicFramePr>
        <p:xfrm>
          <a:off x="7119892" y="2298923"/>
          <a:ext cx="2894121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5231">
                  <a:extLst>
                    <a:ext uri="{9D8B030D-6E8A-4147-A177-3AD203B41FA5}">
                      <a16:colId xmlns:a16="http://schemas.microsoft.com/office/drawing/2014/main" val="2115531776"/>
                    </a:ext>
                  </a:extLst>
                </a:gridCol>
                <a:gridCol w="878890">
                  <a:extLst>
                    <a:ext uri="{9D8B030D-6E8A-4147-A177-3AD203B41FA5}">
                      <a16:colId xmlns:a16="http://schemas.microsoft.com/office/drawing/2014/main" val="8005205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Образование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7 323,7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1142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Здравоохранение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4 259,5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930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Социальная политика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1 070,4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5723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Культура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1 018,2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653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Физическая культура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361,7</a:t>
                      </a:r>
                      <a:endParaRPr lang="ru-BY" sz="1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48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233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135</TotalTime>
  <Words>254</Words>
  <Application>Microsoft Office PowerPoint</Application>
  <PresentationFormat>Широкоэкранный</PresentationFormat>
  <Paragraphs>80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Garamond</vt:lpstr>
      <vt:lpstr>Натуральные материалы</vt:lpstr>
      <vt:lpstr>Исполнение бюджета  Толочинского района </vt:lpstr>
      <vt:lpstr>За январь – март 2026 г. на территории района  уплачены налоги и сборы в общей сумме 14 204,0 тыс. рублей;  из них зачислено в бюджеты:</vt:lpstr>
      <vt:lpstr>Презентация PowerPoint</vt:lpstr>
      <vt:lpstr>Структура собственных доходов бюджета района за январь – март 2026 г.</vt:lpstr>
      <vt:lpstr>Исполнение бюджета района за январь – март 2026 г.</vt:lpstr>
      <vt:lpstr>Структура расходов бюджета района за январь – март 2026 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 ДЛЯ  ГРАЖДАН </dc:title>
  <dc:creator>Савицкая Елена Анатольевна</dc:creator>
  <cp:lastModifiedBy>Савицкая Елена Анатольевна</cp:lastModifiedBy>
  <cp:revision>54</cp:revision>
  <dcterms:created xsi:type="dcterms:W3CDTF">2026-04-24T07:40:19Z</dcterms:created>
  <dcterms:modified xsi:type="dcterms:W3CDTF">2026-04-24T09:55:52Z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1016872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S11.0.1</vt:lpwstr>
  </property>
</Properties>
</file>