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0"/>
  </p:notesMasterIdLst>
  <p:sldIdLst>
    <p:sldId id="256" r:id="rId2"/>
    <p:sldId id="257" r:id="rId3"/>
    <p:sldId id="276" r:id="rId4"/>
    <p:sldId id="258" r:id="rId5"/>
    <p:sldId id="287" r:id="rId6"/>
    <p:sldId id="263" r:id="rId7"/>
    <p:sldId id="260" r:id="rId8"/>
    <p:sldId id="288" r:id="rId9"/>
    <p:sldId id="286" r:id="rId10"/>
    <p:sldId id="262" r:id="rId11"/>
    <p:sldId id="285" r:id="rId12"/>
    <p:sldId id="279" r:id="rId13"/>
    <p:sldId id="284" r:id="rId14"/>
    <p:sldId id="283" r:id="rId15"/>
    <p:sldId id="282" r:id="rId16"/>
    <p:sldId id="275" r:id="rId17"/>
    <p:sldId id="280" r:id="rId18"/>
    <p:sldId id="290" r:id="rId19"/>
  </p:sldIdLst>
  <p:sldSz cx="12192000" cy="6858000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2575" autoAdjust="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217-U103\AppData\Roaming\Microsoft\Excel\&#1044;&#1080;&#1072;&#1075;&#1088;&#1072;&#1084;&#1084;&#1072;%20&#1074;%20Microsoft%20PowerPoint%20(version%201).xlsb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2;&#1086;&#1080;%20&#1076;&#1086;&#1082;&#1091;&#1084;&#1077;&#1085;&#1090;&#1099;\&#1058;&#1040;&#1041;&#1051;&#1048;&#1062;&#1067;%20&#1076;&#1083;&#1103;%20&#1056;&#1048;&#1050;_2020_&#1091;&#1090;&#1086;&#1095;&#1085;&#1077;&#1085;&#1085;&#1099;&#107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561396151659057E-3"/>
          <c:y val="3.7141080960036363E-2"/>
          <c:w val="0.97656641835233571"/>
          <c:h val="0.88465939665170434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98000"/>
                    <a:lumMod val="110000"/>
                  </a:schemeClr>
                </a:gs>
                <a:gs pos="84000">
                  <a:schemeClr val="accent1">
                    <a:shade val="90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88900" dist="38100" dir="504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38100" h="50800"/>
            </a:sp3d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#,##0.00</c:formatCode>
                <c:ptCount val="12"/>
                <c:pt idx="0">
                  <c:v>1685.6</c:v>
                </c:pt>
                <c:pt idx="1">
                  <c:v>1306.5999999999999</c:v>
                </c:pt>
                <c:pt idx="2">
                  <c:v>1783.2</c:v>
                </c:pt>
                <c:pt idx="3">
                  <c:v>2065.5</c:v>
                </c:pt>
                <c:pt idx="4">
                  <c:v>1348.3</c:v>
                </c:pt>
                <c:pt idx="5">
                  <c:v>1481.4</c:v>
                </c:pt>
                <c:pt idx="6">
                  <c:v>2469.6</c:v>
                </c:pt>
                <c:pt idx="7">
                  <c:v>1454</c:v>
                </c:pt>
                <c:pt idx="8">
                  <c:v>1795.7</c:v>
                </c:pt>
                <c:pt idx="9">
                  <c:v>3402</c:v>
                </c:pt>
                <c:pt idx="10">
                  <c:v>1538.6</c:v>
                </c:pt>
                <c:pt idx="11">
                  <c:v>2420.4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63-4762-A9F4-560DDFC7F01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817989407"/>
        <c:axId val="817987327"/>
      </c:barChart>
      <c:catAx>
        <c:axId val="817989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ru-RU"/>
          </a:p>
        </c:txPr>
        <c:crossAx val="817987327"/>
        <c:crosses val="autoZero"/>
        <c:auto val="1"/>
        <c:lblAlgn val="ctr"/>
        <c:lblOffset val="100"/>
        <c:noMultiLvlLbl val="0"/>
      </c:catAx>
      <c:valAx>
        <c:axId val="817987327"/>
        <c:scaling>
          <c:orientation val="minMax"/>
          <c:max val="3500"/>
        </c:scaling>
        <c:delete val="1"/>
        <c:axPos val="l"/>
        <c:numFmt formatCode="#,##0.00" sourceLinked="1"/>
        <c:majorTickMark val="none"/>
        <c:minorTickMark val="none"/>
        <c:tickLblPos val="nextTo"/>
        <c:crossAx val="8179894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612934104845488E-2"/>
          <c:y val="4.436263594076046E-2"/>
          <c:w val="0.94017535549259523"/>
          <c:h val="0.86800025204137121"/>
        </c:manualLayout>
      </c:layout>
      <c:lineChart>
        <c:grouping val="standard"/>
        <c:varyColors val="0"/>
        <c:ser>
          <c:idx val="0"/>
          <c:order val="0"/>
          <c:tx>
            <c:strRef>
              <c:f>'задолж. по платежам'!$B$3</c:f>
              <c:strCache>
                <c:ptCount val="1"/>
                <c:pt idx="0">
                  <c:v>Всего задолженность</c:v>
                </c:pt>
              </c:strCache>
            </c:strRef>
          </c:tx>
          <c:spPr>
            <a:ln w="762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A7-455E-B529-A2F1FF38B616}"/>
                </c:ext>
              </c:extLst>
            </c:dLbl>
            <c:dLbl>
              <c:idx val="3"/>
              <c:layout>
                <c:manualLayout>
                  <c:x val="-1.362088535754824E-2"/>
                  <c:y val="-4.1630532845324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5A7-455E-B529-A2F1FF38B61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A7-455E-B529-A2F1FF38B6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'задолж. по платежам'!$A$4:$A$8</c:f>
              <c:strCache>
                <c:ptCount val="5"/>
                <c:pt idx="0">
                  <c:v>01.01.2020г.</c:v>
                </c:pt>
                <c:pt idx="1">
                  <c:v>01.04.2020г.</c:v>
                </c:pt>
                <c:pt idx="2">
                  <c:v>01.07.2020г.</c:v>
                </c:pt>
                <c:pt idx="3">
                  <c:v>01.10.2020г.</c:v>
                </c:pt>
                <c:pt idx="4">
                  <c:v>01.01.2021г.</c:v>
                </c:pt>
              </c:strCache>
            </c:strRef>
          </c:cat>
          <c:val>
            <c:numRef>
              <c:f>'задолж. по платежам'!$B$4:$B$8</c:f>
              <c:numCache>
                <c:formatCode>General</c:formatCode>
                <c:ptCount val="5"/>
                <c:pt idx="0">
                  <c:v>88.8</c:v>
                </c:pt>
                <c:pt idx="1">
                  <c:v>131.1</c:v>
                </c:pt>
                <c:pt idx="2">
                  <c:v>14.6</c:v>
                </c:pt>
                <c:pt idx="3">
                  <c:v>34.6</c:v>
                </c:pt>
                <c:pt idx="4">
                  <c:v>18.8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5A7-455E-B529-A2F1FF38B616}"/>
            </c:ext>
          </c:extLst>
        </c:ser>
        <c:ser>
          <c:idx val="1"/>
          <c:order val="1"/>
          <c:tx>
            <c:strRef>
              <c:f>'задолж. по платежам'!$C$3</c:f>
              <c:strCache>
                <c:ptCount val="1"/>
                <c:pt idx="0">
                  <c:v>в т.ч. в  бюджет района</c:v>
                </c:pt>
              </c:strCache>
            </c:strRef>
          </c:tx>
          <c:spPr>
            <a:ln w="5715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5996973136587212E-2"/>
                  <c:y val="-1.618965166207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5A7-455E-B529-A2F1FF38B616}"/>
                </c:ext>
              </c:extLst>
            </c:dLbl>
            <c:dLbl>
              <c:idx val="1"/>
              <c:layout>
                <c:manualLayout>
                  <c:x val="-3.0268634127885035E-2"/>
                  <c:y val="3.9317725465028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5A7-455E-B529-A2F1FF38B616}"/>
                </c:ext>
              </c:extLst>
            </c:dLbl>
            <c:dLbl>
              <c:idx val="2"/>
              <c:layout>
                <c:manualLayout>
                  <c:x val="-2.8755202421490787E-2"/>
                  <c:y val="3.23793033241415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5A7-455E-B529-A2F1FF38B616}"/>
                </c:ext>
              </c:extLst>
            </c:dLbl>
            <c:dLbl>
              <c:idx val="3"/>
              <c:layout>
                <c:manualLayout>
                  <c:x val="-2.4214907302307985E-2"/>
                  <c:y val="4.1630532845324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5A7-455E-B529-A2F1FF38B616}"/>
                </c:ext>
              </c:extLst>
            </c:dLbl>
            <c:dLbl>
              <c:idx val="4"/>
              <c:layout>
                <c:manualLayout>
                  <c:x val="-1.513431706394138E-3"/>
                  <c:y val="-2.31280738029599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5A7-455E-B529-A2F1FF38B6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'задолж. по платежам'!$A$4:$A$8</c:f>
              <c:strCache>
                <c:ptCount val="5"/>
                <c:pt idx="0">
                  <c:v>01.01.2020г.</c:v>
                </c:pt>
                <c:pt idx="1">
                  <c:v>01.04.2020г.</c:v>
                </c:pt>
                <c:pt idx="2">
                  <c:v>01.07.2020г.</c:v>
                </c:pt>
                <c:pt idx="3">
                  <c:v>01.10.2020г.</c:v>
                </c:pt>
                <c:pt idx="4">
                  <c:v>01.01.2021г.</c:v>
                </c:pt>
              </c:strCache>
            </c:strRef>
          </c:cat>
          <c:val>
            <c:numRef>
              <c:f>'задолж. по платежам'!$C$4:$C$8</c:f>
              <c:numCache>
                <c:formatCode>General</c:formatCode>
                <c:ptCount val="5"/>
                <c:pt idx="0">
                  <c:v>27.5</c:v>
                </c:pt>
                <c:pt idx="1">
                  <c:v>26.3</c:v>
                </c:pt>
                <c:pt idx="2">
                  <c:v>14.6</c:v>
                </c:pt>
                <c:pt idx="3">
                  <c:v>27.1</c:v>
                </c:pt>
                <c:pt idx="4">
                  <c:v>18.8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5A7-455E-B529-A2F1FF38B6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1099232"/>
        <c:axId val="1691101728"/>
      </c:lineChart>
      <c:catAx>
        <c:axId val="169109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ru-RU"/>
          </a:p>
        </c:txPr>
        <c:crossAx val="1691101728"/>
        <c:crosses val="autoZero"/>
        <c:auto val="1"/>
        <c:lblAlgn val="ctr"/>
        <c:lblOffset val="100"/>
        <c:noMultiLvlLbl val="0"/>
      </c:catAx>
      <c:valAx>
        <c:axId val="1691101728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ru-RU"/>
          </a:p>
        </c:txPr>
        <c:crossAx val="1691099232"/>
        <c:crosses val="autoZero"/>
        <c:crossBetween val="between"/>
        <c:majorUnit val="50"/>
      </c:valAx>
      <c:spPr>
        <a:solidFill>
          <a:schemeClr val="accent2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215834440030789"/>
          <c:y val="3.3636603441509282E-2"/>
          <c:w val="0.34012702769378045"/>
          <c:h val="0.26337121359741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100166308111147E-2"/>
          <c:y val="1.7283950617283949E-2"/>
          <c:w val="0.40605558363728173"/>
          <c:h val="0.9031993778555458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slope"/>
            </a:sp3d>
          </c:spPr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02-00E9-4DEA-A2DF-A4204931C98A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slope"/>
              </a:sp3d>
            </c:spPr>
            <c:extLst>
              <c:ext xmlns:c16="http://schemas.microsoft.com/office/drawing/2014/chart" uri="{C3380CC4-5D6E-409C-BE32-E72D297353CC}">
                <c16:uniqueId val="{00000001-00E9-4DEA-A2DF-A4204931C98A}"/>
              </c:ext>
            </c:extLst>
          </c:dPt>
          <c:dLbls>
            <c:dLbl>
              <c:idx val="0"/>
              <c:layout>
                <c:manualLayout>
                  <c:x val="-8.8999814142403183E-2"/>
                  <c:y val="-0.10757487688398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E9-4DEA-A2DF-A4204931C98A}"/>
                </c:ext>
              </c:extLst>
            </c:dLbl>
            <c:dLbl>
              <c:idx val="1"/>
              <c:layout>
                <c:manualLayout>
                  <c:x val="6.8561462200644602E-2"/>
                  <c:y val="8.1700803482537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E9-4DEA-A2DF-A4204931C9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возврат средств, ранее предоставленных на возвратной основе</c:v>
                </c:pt>
                <c:pt idx="1">
                  <c:v>остатки средств на счетах на 01.01.2020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426.2</c:v>
                </c:pt>
                <c:pt idx="1">
                  <c:v>224.9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E9-4DEA-A2DF-A4204931C9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465419371857577"/>
          <c:y val="0.36069388548653636"/>
          <c:w val="0.50621761658031084"/>
          <c:h val="0.602269077476426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908AAE-E325-487E-A01B-DD0650B1427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875A50DA-6E53-4779-88FC-E45543F85AF6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ru-RU" sz="2800" b="1" dirty="0">
              <a:latin typeface="Calibri" panose="020F0502020204030204" pitchFamily="34" charset="0"/>
              <a:cs typeface="Calibri" panose="020F0502020204030204" pitchFamily="34" charset="0"/>
            </a:rPr>
            <a:t>Областной </a:t>
          </a:r>
        </a:p>
        <a:p>
          <a:r>
            <a:rPr lang="ru-RU" sz="2800" b="1" dirty="0">
              <a:latin typeface="Calibri" panose="020F0502020204030204" pitchFamily="34" charset="0"/>
              <a:cs typeface="Calibri" panose="020F0502020204030204" pitchFamily="34" charset="0"/>
            </a:rPr>
            <a:t>345,9 тыс. руб. (1,1 %)</a:t>
          </a:r>
        </a:p>
      </dgm:t>
    </dgm:pt>
    <dgm:pt modelId="{9C2F0083-1C12-4920-8661-D78EF3830E62}" type="parTrans" cxnId="{8CA55820-0F5D-4026-88BB-E0BC21B74ED4}">
      <dgm:prSet/>
      <dgm:spPr/>
      <dgm:t>
        <a:bodyPr/>
        <a:lstStyle/>
        <a:p>
          <a:endParaRPr lang="ru-RU" sz="28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17F85A-2183-4E3F-BE66-C0AC4CD16796}" type="sibTrans" cxnId="{8CA55820-0F5D-4026-88BB-E0BC21B74ED4}">
      <dgm:prSet/>
      <dgm:spPr/>
      <dgm:t>
        <a:bodyPr/>
        <a:lstStyle/>
        <a:p>
          <a:endParaRPr lang="ru-RU" sz="28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82175F-55DB-49EE-8B82-4CE63D2A3976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ru-RU" sz="2800" b="1" dirty="0">
              <a:latin typeface="Calibri" panose="020F0502020204030204" pitchFamily="34" charset="0"/>
              <a:cs typeface="Calibri" panose="020F0502020204030204" pitchFamily="34" charset="0"/>
            </a:rPr>
            <a:t>Республиканский </a:t>
          </a:r>
        </a:p>
        <a:p>
          <a:r>
            <a:rPr lang="ru-RU" sz="2800" b="1" dirty="0">
              <a:latin typeface="Calibri" panose="020F0502020204030204" pitchFamily="34" charset="0"/>
              <a:cs typeface="Calibri" panose="020F0502020204030204" pitchFamily="34" charset="0"/>
            </a:rPr>
            <a:t>6 846,0 тыс. руб. (22,9 %)</a:t>
          </a:r>
        </a:p>
      </dgm:t>
    </dgm:pt>
    <dgm:pt modelId="{E1BE05C8-D5C2-4870-AED5-DFC14F6B88DC}" type="parTrans" cxnId="{88B2C73D-1B7A-485A-ADB8-C976E5862580}">
      <dgm:prSet/>
      <dgm:spPr/>
      <dgm:t>
        <a:bodyPr/>
        <a:lstStyle/>
        <a:p>
          <a:endParaRPr lang="ru-RU" sz="28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41399F8-2FDF-4426-9A73-F45410937199}" type="sibTrans" cxnId="{88B2C73D-1B7A-485A-ADB8-C976E5862580}">
      <dgm:prSet/>
      <dgm:spPr/>
      <dgm:t>
        <a:bodyPr/>
        <a:lstStyle/>
        <a:p>
          <a:endParaRPr lang="ru-RU" sz="28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31BD35A-E8CC-4337-A017-0728B9BA07C0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3">
            <a:lumMod val="60000"/>
            <a:lumOff val="40000"/>
          </a:schemeClr>
        </a:solidFill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r>
            <a:rPr lang="ru-RU" sz="2800" b="1" dirty="0" smtClean="0">
              <a:latin typeface="Calibri" panose="020F0502020204030204" pitchFamily="34" charset="0"/>
              <a:cs typeface="Calibri" panose="020F0502020204030204" pitchFamily="34" charset="0"/>
            </a:rPr>
            <a:t>Бюджет района  </a:t>
          </a:r>
        </a:p>
        <a:p>
          <a:r>
            <a:rPr lang="ru-RU" sz="2800" b="1" dirty="0" smtClean="0">
              <a:latin typeface="Calibri" panose="020F0502020204030204" pitchFamily="34" charset="0"/>
              <a:cs typeface="Calibri" panose="020F0502020204030204" pitchFamily="34" charset="0"/>
            </a:rPr>
            <a:t> 22 750,9 тыс. руб. (76,0 %)  </a:t>
          </a:r>
          <a:endParaRPr lang="ru-RU" sz="28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ED0D6CC-EE87-454C-B9BC-F34F3E928EEB}" type="parTrans" cxnId="{4DD3A5D7-D18E-4F9A-BFDC-44D7C6E9FCA7}">
      <dgm:prSet/>
      <dgm:spPr/>
      <dgm:t>
        <a:bodyPr/>
        <a:lstStyle/>
        <a:p>
          <a:endParaRPr lang="ru-RU" sz="28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688C835-DAE2-40A5-8BDD-4D4490728C02}" type="sibTrans" cxnId="{4DD3A5D7-D18E-4F9A-BFDC-44D7C6E9FCA7}">
      <dgm:prSet/>
      <dgm:spPr/>
      <dgm:t>
        <a:bodyPr/>
        <a:lstStyle/>
        <a:p>
          <a:endParaRPr lang="ru-RU" sz="28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80E6746-9685-474D-BCA1-DF045B0C8794}" type="pres">
      <dgm:prSet presAssocID="{3D908AAE-E325-487E-A01B-DD0650B1427A}" presName="compositeShape" presStyleCnt="0">
        <dgm:presLayoutVars>
          <dgm:dir/>
          <dgm:resizeHandles/>
        </dgm:presLayoutVars>
      </dgm:prSet>
      <dgm:spPr/>
    </dgm:pt>
    <dgm:pt modelId="{0439AE34-6B7B-4374-9276-83F08366F9B2}" type="pres">
      <dgm:prSet presAssocID="{3D908AAE-E325-487E-A01B-DD0650B1427A}" presName="pyramid" presStyleLbl="node1" presStyleIdx="0" presStyleCnt="1" custScaleX="189524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 prst="slope"/>
        </a:sp3d>
      </dgm:spPr>
    </dgm:pt>
    <dgm:pt modelId="{A3932E33-13DE-4B1E-90CD-23EE43F38E6F}" type="pres">
      <dgm:prSet presAssocID="{3D908AAE-E325-487E-A01B-DD0650B1427A}" presName="theList" presStyleCnt="0"/>
      <dgm:spPr/>
    </dgm:pt>
    <dgm:pt modelId="{1C7CD019-480A-4355-B9AF-4E3B6875C757}" type="pres">
      <dgm:prSet presAssocID="{875A50DA-6E53-4779-88FC-E45543F85AF6}" presName="aNode" presStyleLbl="fgAcc1" presStyleIdx="0" presStyleCnt="3" custScaleX="128157" custScaleY="96372" custLinFactY="-10180" custLinFactNeighborX="28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F5A14F-D017-464A-8954-60ED23FCE2C8}" type="pres">
      <dgm:prSet presAssocID="{875A50DA-6E53-4779-88FC-E45543F85AF6}" presName="aSpace" presStyleCnt="0"/>
      <dgm:spPr/>
    </dgm:pt>
    <dgm:pt modelId="{CC0DCA54-5323-4138-B92C-6631B2070A28}" type="pres">
      <dgm:prSet presAssocID="{1882175F-55DB-49EE-8B82-4CE63D2A3976}" presName="aNode" presStyleLbl="fgAcc1" presStyleIdx="1" presStyleCnt="3" custScaleX="154255" custLinFactNeighborX="2860" custLinFactNeighborY="-63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14ABD0-5E08-418A-A1EC-631BBAC03CFD}" type="pres">
      <dgm:prSet presAssocID="{1882175F-55DB-49EE-8B82-4CE63D2A3976}" presName="aSpace" presStyleCnt="0"/>
      <dgm:spPr/>
    </dgm:pt>
    <dgm:pt modelId="{2DE17FAD-9E66-4D36-BC3C-B1D791F7F4AE}" type="pres">
      <dgm:prSet presAssocID="{A31BD35A-E8CC-4337-A017-0728B9BA07C0}" presName="aNode" presStyleLbl="fgAcc1" presStyleIdx="2" presStyleCnt="3" custScaleX="186844" custScaleY="103698" custLinFactY="12539" custLinFactNeighborX="-112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BAADED-EB2C-4EEB-97E9-5947E80F37C5}" type="pres">
      <dgm:prSet presAssocID="{A31BD35A-E8CC-4337-A017-0728B9BA07C0}" presName="aSpace" presStyleCnt="0"/>
      <dgm:spPr/>
    </dgm:pt>
  </dgm:ptLst>
  <dgm:cxnLst>
    <dgm:cxn modelId="{88B2C73D-1B7A-485A-ADB8-C976E5862580}" srcId="{3D908AAE-E325-487E-A01B-DD0650B1427A}" destId="{1882175F-55DB-49EE-8B82-4CE63D2A3976}" srcOrd="1" destOrd="0" parTransId="{E1BE05C8-D5C2-4870-AED5-DFC14F6B88DC}" sibTransId="{941399F8-2FDF-4426-9A73-F45410937199}"/>
    <dgm:cxn modelId="{6179D220-7767-45E6-87D3-F22D235060B5}" type="presOf" srcId="{1882175F-55DB-49EE-8B82-4CE63D2A3976}" destId="{CC0DCA54-5323-4138-B92C-6631B2070A28}" srcOrd="0" destOrd="0" presId="urn:microsoft.com/office/officeart/2005/8/layout/pyramid2"/>
    <dgm:cxn modelId="{4F35F16A-CBE0-40BF-B06B-7B1085BC9BAD}" type="presOf" srcId="{3D908AAE-E325-487E-A01B-DD0650B1427A}" destId="{D80E6746-9685-474D-BCA1-DF045B0C8794}" srcOrd="0" destOrd="0" presId="urn:microsoft.com/office/officeart/2005/8/layout/pyramid2"/>
    <dgm:cxn modelId="{3E6B5281-BC01-4CBF-8917-8AEB45B7FEC7}" type="presOf" srcId="{A31BD35A-E8CC-4337-A017-0728B9BA07C0}" destId="{2DE17FAD-9E66-4D36-BC3C-B1D791F7F4AE}" srcOrd="0" destOrd="0" presId="urn:microsoft.com/office/officeart/2005/8/layout/pyramid2"/>
    <dgm:cxn modelId="{64D67732-3469-4AB0-A921-DEA00BA6E1DD}" type="presOf" srcId="{875A50DA-6E53-4779-88FC-E45543F85AF6}" destId="{1C7CD019-480A-4355-B9AF-4E3B6875C757}" srcOrd="0" destOrd="0" presId="urn:microsoft.com/office/officeart/2005/8/layout/pyramid2"/>
    <dgm:cxn modelId="{8CA55820-0F5D-4026-88BB-E0BC21B74ED4}" srcId="{3D908AAE-E325-487E-A01B-DD0650B1427A}" destId="{875A50DA-6E53-4779-88FC-E45543F85AF6}" srcOrd="0" destOrd="0" parTransId="{9C2F0083-1C12-4920-8661-D78EF3830E62}" sibTransId="{1517F85A-2183-4E3F-BE66-C0AC4CD16796}"/>
    <dgm:cxn modelId="{4DD3A5D7-D18E-4F9A-BFDC-44D7C6E9FCA7}" srcId="{3D908AAE-E325-487E-A01B-DD0650B1427A}" destId="{A31BD35A-E8CC-4337-A017-0728B9BA07C0}" srcOrd="2" destOrd="0" parTransId="{7ED0D6CC-EE87-454C-B9BC-F34F3E928EEB}" sibTransId="{0688C835-DAE2-40A5-8BDD-4D4490728C02}"/>
    <dgm:cxn modelId="{4244F63B-3C84-4666-BEF8-D77123241DAE}" type="presParOf" srcId="{D80E6746-9685-474D-BCA1-DF045B0C8794}" destId="{0439AE34-6B7B-4374-9276-83F08366F9B2}" srcOrd="0" destOrd="0" presId="urn:microsoft.com/office/officeart/2005/8/layout/pyramid2"/>
    <dgm:cxn modelId="{5E2F9A7F-1E78-4E17-ADE1-9FC76C8723AA}" type="presParOf" srcId="{D80E6746-9685-474D-BCA1-DF045B0C8794}" destId="{A3932E33-13DE-4B1E-90CD-23EE43F38E6F}" srcOrd="1" destOrd="0" presId="urn:microsoft.com/office/officeart/2005/8/layout/pyramid2"/>
    <dgm:cxn modelId="{04C2460A-F8F1-438F-9CD7-B0F53CE6B0E4}" type="presParOf" srcId="{A3932E33-13DE-4B1E-90CD-23EE43F38E6F}" destId="{1C7CD019-480A-4355-B9AF-4E3B6875C757}" srcOrd="0" destOrd="0" presId="urn:microsoft.com/office/officeart/2005/8/layout/pyramid2"/>
    <dgm:cxn modelId="{B283FAA6-8DDA-4FF8-AD4F-C390C651DB23}" type="presParOf" srcId="{A3932E33-13DE-4B1E-90CD-23EE43F38E6F}" destId="{8CF5A14F-D017-464A-8954-60ED23FCE2C8}" srcOrd="1" destOrd="0" presId="urn:microsoft.com/office/officeart/2005/8/layout/pyramid2"/>
    <dgm:cxn modelId="{67F29403-EB2D-481F-AE54-479A5F303438}" type="presParOf" srcId="{A3932E33-13DE-4B1E-90CD-23EE43F38E6F}" destId="{CC0DCA54-5323-4138-B92C-6631B2070A28}" srcOrd="2" destOrd="0" presId="urn:microsoft.com/office/officeart/2005/8/layout/pyramid2"/>
    <dgm:cxn modelId="{24619DB4-8E87-44B0-A993-7D1EC8162AD9}" type="presParOf" srcId="{A3932E33-13DE-4B1E-90CD-23EE43F38E6F}" destId="{2014ABD0-5E08-418A-A1EC-631BBAC03CFD}" srcOrd="3" destOrd="0" presId="urn:microsoft.com/office/officeart/2005/8/layout/pyramid2"/>
    <dgm:cxn modelId="{6D50B4E6-3BE9-487F-AA13-4552F1B4D86B}" type="presParOf" srcId="{A3932E33-13DE-4B1E-90CD-23EE43F38E6F}" destId="{2DE17FAD-9E66-4D36-BC3C-B1D791F7F4AE}" srcOrd="4" destOrd="0" presId="urn:microsoft.com/office/officeart/2005/8/layout/pyramid2"/>
    <dgm:cxn modelId="{9BEBB364-AE7C-4A44-9C8E-53FAF97A69CB}" type="presParOf" srcId="{A3932E33-13DE-4B1E-90CD-23EE43F38E6F}" destId="{F6BAADED-EB2C-4EEB-97E9-5947E80F37C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561C9E-81BA-4B64-A599-A11ADD79ED77}" type="doc">
      <dgm:prSet loTypeId="urn:microsoft.com/office/officeart/2005/8/layout/matrix1" loCatId="matrix" qsTypeId="urn:microsoft.com/office/officeart/2005/8/quickstyle/3d4" qsCatId="3D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FB9864E8-7323-4F51-8393-408B4785A2AC}">
      <dgm:prSet phldrT="[Текст]" custT="1"/>
      <dgm:spPr>
        <a:solidFill>
          <a:schemeClr val="tx2">
            <a:lumMod val="40000"/>
            <a:lumOff val="60000"/>
          </a:schemeClr>
        </a:solidFill>
        <a:ln>
          <a:solidFill>
            <a:schemeClr val="bg1"/>
          </a:solidFill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chilly" dir="t"/>
        </a:scene3d>
        <a:sp3d z="12700" extrusionH="1700" prstMaterial="translucentPowder">
          <a:bevelT w="25400" h="6350" prst="angle"/>
          <a:bevelB w="0" h="0" prst="convex"/>
        </a:sp3d>
      </dgm:spPr>
      <dgm:t>
        <a:bodyPr/>
        <a:lstStyle/>
        <a:p>
          <a:pPr algn="ctr">
            <a:lnSpc>
              <a:spcPct val="100000"/>
            </a:lnSpc>
          </a:pPr>
          <a:r>
            <a:rPr lang="ru-RU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8 413,7 тыс. рублей; </a:t>
          </a:r>
        </a:p>
        <a:p>
          <a:pPr algn="ctr">
            <a:lnSpc>
              <a:spcPct val="100000"/>
            </a:lnSpc>
          </a:pPr>
          <a:r>
            <a:rPr lang="ru-RU" sz="28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37,0 </a:t>
          </a:r>
          <a:r>
            <a:rPr lang="ru-RU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% в собственных </a:t>
          </a:r>
          <a:r>
            <a:rPr lang="ru-RU" sz="28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  доходах бюджета района</a:t>
          </a:r>
          <a:endParaRPr lang="ru-RU" sz="28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885A7CE-EAB7-47D0-9472-C7F817528CF0}" type="parTrans" cxnId="{5E93C9A6-9AAE-48ED-BCC6-0DE20F40DCAE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2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1AB4BC6-B987-456B-AED2-461342804721}" type="sibTrans" cxnId="{5E93C9A6-9AAE-48ED-BCC6-0DE20F40DCAE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2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A0E39BA-CC65-4208-9D40-01A358349A8A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l">
            <a:lnSpc>
              <a:spcPct val="100000"/>
            </a:lnSpc>
          </a:pPr>
          <a:endParaRPr lang="ru-RU" sz="28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algn="l">
            <a:lnSpc>
              <a:spcPct val="100000"/>
            </a:lnSpc>
          </a:pPr>
          <a:r>
            <a:rPr lang="ru-RU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РУП «Толочинский  консервный завод»</a:t>
          </a:r>
        </a:p>
        <a:p>
          <a:pPr algn="l">
            <a:lnSpc>
              <a:spcPct val="100000"/>
            </a:lnSpc>
          </a:pPr>
          <a:endParaRPr lang="ru-RU" sz="28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algn="l">
            <a:lnSpc>
              <a:spcPct val="100000"/>
            </a:lnSpc>
          </a:pPr>
          <a:r>
            <a:rPr lang="ru-RU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УП «Толочинский          Элеватор-Агро»</a:t>
          </a:r>
        </a:p>
      </dgm:t>
    </dgm:pt>
    <dgm:pt modelId="{FC0EF52C-7DB8-4A42-9E07-5BF9E6122E26}" type="parTrans" cxnId="{F27C6797-829D-419B-AF29-933083D0E3FD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2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DDD3F00-95AB-4BFE-869B-5A715B322FFB}" type="sibTrans" cxnId="{F27C6797-829D-419B-AF29-933083D0E3FD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2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5A20311-8D40-4147-B1D0-94EB3963CDBF}">
      <dgm:prSet phldrT="[Текст]" custT="1"/>
      <dgm:spPr>
        <a:solidFill>
          <a:schemeClr val="accent3">
            <a:lumMod val="40000"/>
            <a:lumOff val="60000"/>
            <a:alpha val="76667"/>
          </a:schemeClr>
        </a:solidFill>
      </dgm:spPr>
      <dgm:t>
        <a:bodyPr/>
        <a:lstStyle/>
        <a:p>
          <a:pPr algn="l">
            <a:lnSpc>
              <a:spcPct val="100000"/>
            </a:lnSpc>
          </a:pPr>
          <a:r>
            <a:rPr lang="ru-RU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ГЛХУ «Толочинский лесхоз»</a:t>
          </a:r>
        </a:p>
        <a:p>
          <a:pPr algn="l">
            <a:lnSpc>
              <a:spcPct val="100000"/>
            </a:lnSpc>
          </a:pPr>
          <a:endParaRPr lang="ru-RU" sz="28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algn="l">
            <a:lnSpc>
              <a:spcPct val="100000"/>
            </a:lnSpc>
          </a:pPr>
          <a:r>
            <a:rPr lang="ru-RU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ГП «Коханово-ЖКХ»</a:t>
          </a:r>
        </a:p>
      </dgm:t>
    </dgm:pt>
    <dgm:pt modelId="{E776A6F4-61EF-4B63-8764-589E9D2D70F2}" type="parTrans" cxnId="{86F8C86D-B26D-4AAD-8A80-D868C6AFE973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2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AFFBC00-C3A2-4325-85D5-6BDF05758532}" type="sibTrans" cxnId="{86F8C86D-B26D-4AAD-8A80-D868C6AFE973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2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D8641F9-25D6-444C-9043-3379D4EB8B2C}">
      <dgm:prSet phldrT="[Текст]" custT="1"/>
      <dgm:spPr>
        <a:solidFill>
          <a:schemeClr val="accent3">
            <a:lumMod val="40000"/>
            <a:lumOff val="60000"/>
            <a:alpha val="63333"/>
          </a:schemeClr>
        </a:solidFill>
      </dgm:spPr>
      <dgm:t>
        <a:bodyPr/>
        <a:lstStyle/>
        <a:p>
          <a:pPr algn="l">
            <a:lnSpc>
              <a:spcPct val="100000"/>
            </a:lnSpc>
          </a:pPr>
          <a:r>
            <a:rPr lang="ru-RU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УП «СТС-Белполипластик»</a:t>
          </a:r>
        </a:p>
        <a:p>
          <a:pPr algn="l">
            <a:lnSpc>
              <a:spcPct val="100000"/>
            </a:lnSpc>
          </a:pPr>
          <a:endParaRPr lang="ru-RU" sz="28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algn="l">
            <a:lnSpc>
              <a:spcPct val="100000"/>
            </a:lnSpc>
          </a:pPr>
          <a:r>
            <a:rPr lang="ru-RU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СП «Святовит»</a:t>
          </a:r>
        </a:p>
      </dgm:t>
    </dgm:pt>
    <dgm:pt modelId="{1DCD9F68-5F6A-4DEE-99DB-FF77FF5F1FF9}" type="parTrans" cxnId="{EA98CE79-3972-446A-9BDF-2BB6811B7180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2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DB47A88-0F09-4253-B595-1A41A983FED5}" type="sibTrans" cxnId="{EA98CE79-3972-446A-9BDF-2BB6811B7180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2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56F3974-557C-494C-869F-81604D622A73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l">
            <a:lnSpc>
              <a:spcPct val="100000"/>
            </a:lnSpc>
          </a:pPr>
          <a:endParaRPr lang="ru-RU" sz="28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algn="l">
            <a:lnSpc>
              <a:spcPct val="100000"/>
            </a:lnSpc>
          </a:pPr>
          <a:r>
            <a:rPr lang="ru-RU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ДСУ-63</a:t>
          </a:r>
        </a:p>
        <a:p>
          <a:pPr algn="l">
            <a:lnSpc>
              <a:spcPct val="100000"/>
            </a:lnSpc>
          </a:pPr>
          <a:r>
            <a:rPr lang="ru-RU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ООО «Кохановский трубный завод «Белтрубпласт»</a:t>
          </a:r>
        </a:p>
        <a:p>
          <a:pPr algn="l">
            <a:lnSpc>
              <a:spcPct val="100000"/>
            </a:lnSpc>
          </a:pPr>
          <a:endParaRPr lang="ru-RU" sz="28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266FF50-23F5-430C-9E9D-C5F15CE3CC76}" type="parTrans" cxnId="{3EEFAB49-D15D-46C5-896E-CB4C93E43BE6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2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9E1FA18-1353-4A69-B54B-EA40A5CE330E}" type="sibTrans" cxnId="{3EEFAB49-D15D-46C5-896E-CB4C93E43BE6}">
      <dgm:prSet/>
      <dgm:spPr/>
      <dgm:t>
        <a:bodyPr/>
        <a:lstStyle/>
        <a:p>
          <a:pPr algn="l">
            <a:lnSpc>
              <a:spcPct val="100000"/>
            </a:lnSpc>
          </a:pPr>
          <a:endParaRPr lang="ru-RU" sz="2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D2ABD65-EFB0-462D-9FBF-00383552EE11}" type="pres">
      <dgm:prSet presAssocID="{13561C9E-81BA-4B64-A599-A11ADD79ED77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A76834-D882-4550-9210-BEBF0798B6AB}" type="pres">
      <dgm:prSet presAssocID="{13561C9E-81BA-4B64-A599-A11ADD79ED77}" presName="matrix" presStyleCnt="0"/>
      <dgm:spPr/>
    </dgm:pt>
    <dgm:pt modelId="{3AB75841-EBC2-4A90-9364-3B786244C2EA}" type="pres">
      <dgm:prSet presAssocID="{13561C9E-81BA-4B64-A599-A11ADD79ED77}" presName="tile1" presStyleLbl="node1" presStyleIdx="0" presStyleCnt="4"/>
      <dgm:spPr/>
      <dgm:t>
        <a:bodyPr/>
        <a:lstStyle/>
        <a:p>
          <a:endParaRPr lang="ru-RU"/>
        </a:p>
      </dgm:t>
    </dgm:pt>
    <dgm:pt modelId="{E88F6322-6228-464E-97C1-1AE314C9D01E}" type="pres">
      <dgm:prSet presAssocID="{13561C9E-81BA-4B64-A599-A11ADD79ED7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6F8910-6BA7-4C9A-84B8-AFC25AAC64EC}" type="pres">
      <dgm:prSet presAssocID="{13561C9E-81BA-4B64-A599-A11ADD79ED77}" presName="tile2" presStyleLbl="node1" presStyleIdx="1" presStyleCnt="4"/>
      <dgm:spPr/>
      <dgm:t>
        <a:bodyPr/>
        <a:lstStyle/>
        <a:p>
          <a:endParaRPr lang="ru-RU"/>
        </a:p>
      </dgm:t>
    </dgm:pt>
    <dgm:pt modelId="{0A724F04-79CE-466C-BFC4-3325520F2F6F}" type="pres">
      <dgm:prSet presAssocID="{13561C9E-81BA-4B64-A599-A11ADD79ED7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670038-7F71-41D4-8148-CDC5DE8EE098}" type="pres">
      <dgm:prSet presAssocID="{13561C9E-81BA-4B64-A599-A11ADD79ED77}" presName="tile3" presStyleLbl="node1" presStyleIdx="2" presStyleCnt="4" custLinFactNeighborX="0" custLinFactNeighborY="0"/>
      <dgm:spPr/>
      <dgm:t>
        <a:bodyPr/>
        <a:lstStyle/>
        <a:p>
          <a:endParaRPr lang="ru-RU"/>
        </a:p>
      </dgm:t>
    </dgm:pt>
    <dgm:pt modelId="{877174EF-4FD2-4A7B-B8F1-CE7E09B55E11}" type="pres">
      <dgm:prSet presAssocID="{13561C9E-81BA-4B64-A599-A11ADD79ED7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686765-BA2A-4A16-A379-2883206EA89E}" type="pres">
      <dgm:prSet presAssocID="{13561C9E-81BA-4B64-A599-A11ADD79ED77}" presName="tile4" presStyleLbl="node1" presStyleIdx="3" presStyleCnt="4"/>
      <dgm:spPr/>
      <dgm:t>
        <a:bodyPr/>
        <a:lstStyle/>
        <a:p>
          <a:endParaRPr lang="ru-RU"/>
        </a:p>
      </dgm:t>
    </dgm:pt>
    <dgm:pt modelId="{7B580DEA-54F8-463F-898C-E22F051D558A}" type="pres">
      <dgm:prSet presAssocID="{13561C9E-81BA-4B64-A599-A11ADD79ED7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890C87-8D30-4AF6-88B7-04EB53AE7624}" type="pres">
      <dgm:prSet presAssocID="{13561C9E-81BA-4B64-A599-A11ADD79ED77}" presName="centerTile" presStyleLbl="fgShp" presStyleIdx="0" presStyleCnt="1" custScaleX="146786" custScaleY="140050" custLinFactNeighborX="809" custLinFactNeighborY="173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EA98CE79-3972-446A-9BDF-2BB6811B7180}" srcId="{FB9864E8-7323-4F51-8393-408B4785A2AC}" destId="{AD8641F9-25D6-444C-9043-3379D4EB8B2C}" srcOrd="2" destOrd="0" parTransId="{1DCD9F68-5F6A-4DEE-99DB-FF77FF5F1FF9}" sibTransId="{FDB47A88-0F09-4253-B595-1A41A983FED5}"/>
    <dgm:cxn modelId="{F6AF5EB1-EF4E-424E-ABC3-E2B1D25D15A7}" type="presOf" srcId="{95A20311-8D40-4147-B1D0-94EB3963CDBF}" destId="{AB6F8910-6BA7-4C9A-84B8-AFC25AAC64EC}" srcOrd="0" destOrd="0" presId="urn:microsoft.com/office/officeart/2005/8/layout/matrix1"/>
    <dgm:cxn modelId="{F27C6797-829D-419B-AF29-933083D0E3FD}" srcId="{FB9864E8-7323-4F51-8393-408B4785A2AC}" destId="{2A0E39BA-CC65-4208-9D40-01A358349A8A}" srcOrd="0" destOrd="0" parTransId="{FC0EF52C-7DB8-4A42-9E07-5BF9E6122E26}" sibTransId="{3DDD3F00-95AB-4BFE-869B-5A715B322FFB}"/>
    <dgm:cxn modelId="{838896C9-6E8E-4B96-A4A7-34161425BBD4}" type="presOf" srcId="{D56F3974-557C-494C-869F-81604D622A73}" destId="{7B580DEA-54F8-463F-898C-E22F051D558A}" srcOrd="1" destOrd="0" presId="urn:microsoft.com/office/officeart/2005/8/layout/matrix1"/>
    <dgm:cxn modelId="{EF9B7451-A85E-4F21-A61C-057471C5D670}" type="presOf" srcId="{FB9864E8-7323-4F51-8393-408B4785A2AC}" destId="{0D890C87-8D30-4AF6-88B7-04EB53AE7624}" srcOrd="0" destOrd="0" presId="urn:microsoft.com/office/officeart/2005/8/layout/matrix1"/>
    <dgm:cxn modelId="{BEEB8D55-17C1-48FC-AF32-6264A30E6C1C}" type="presOf" srcId="{13561C9E-81BA-4B64-A599-A11ADD79ED77}" destId="{DD2ABD65-EFB0-462D-9FBF-00383552EE11}" srcOrd="0" destOrd="0" presId="urn:microsoft.com/office/officeart/2005/8/layout/matrix1"/>
    <dgm:cxn modelId="{46DD70F6-2C36-42B7-B43D-95CE3B19E58B}" type="presOf" srcId="{95A20311-8D40-4147-B1D0-94EB3963CDBF}" destId="{0A724F04-79CE-466C-BFC4-3325520F2F6F}" srcOrd="1" destOrd="0" presId="urn:microsoft.com/office/officeart/2005/8/layout/matrix1"/>
    <dgm:cxn modelId="{152FFC4A-F0C8-47DE-B25D-EB1D64EBCD1E}" type="presOf" srcId="{D56F3974-557C-494C-869F-81604D622A73}" destId="{AD686765-BA2A-4A16-A379-2883206EA89E}" srcOrd="0" destOrd="0" presId="urn:microsoft.com/office/officeart/2005/8/layout/matrix1"/>
    <dgm:cxn modelId="{054EC58D-045F-4374-B1D6-F9D6E710CB49}" type="presOf" srcId="{2A0E39BA-CC65-4208-9D40-01A358349A8A}" destId="{E88F6322-6228-464E-97C1-1AE314C9D01E}" srcOrd="1" destOrd="0" presId="urn:microsoft.com/office/officeart/2005/8/layout/matrix1"/>
    <dgm:cxn modelId="{5E93C9A6-9AAE-48ED-BCC6-0DE20F40DCAE}" srcId="{13561C9E-81BA-4B64-A599-A11ADD79ED77}" destId="{FB9864E8-7323-4F51-8393-408B4785A2AC}" srcOrd="0" destOrd="0" parTransId="{A885A7CE-EAB7-47D0-9472-C7F817528CF0}" sibTransId="{51AB4BC6-B987-456B-AED2-461342804721}"/>
    <dgm:cxn modelId="{261F006B-0763-4719-B468-9A7924EE133A}" type="presOf" srcId="{AD8641F9-25D6-444C-9043-3379D4EB8B2C}" destId="{877174EF-4FD2-4A7B-B8F1-CE7E09B55E11}" srcOrd="1" destOrd="0" presId="urn:microsoft.com/office/officeart/2005/8/layout/matrix1"/>
    <dgm:cxn modelId="{B09EF8AC-899F-41D2-A6C4-D37C91345ACA}" type="presOf" srcId="{2A0E39BA-CC65-4208-9D40-01A358349A8A}" destId="{3AB75841-EBC2-4A90-9364-3B786244C2EA}" srcOrd="0" destOrd="0" presId="urn:microsoft.com/office/officeart/2005/8/layout/matrix1"/>
    <dgm:cxn modelId="{3EEFAB49-D15D-46C5-896E-CB4C93E43BE6}" srcId="{FB9864E8-7323-4F51-8393-408B4785A2AC}" destId="{D56F3974-557C-494C-869F-81604D622A73}" srcOrd="3" destOrd="0" parTransId="{5266FF50-23F5-430C-9E9D-C5F15CE3CC76}" sibTransId="{D9E1FA18-1353-4A69-B54B-EA40A5CE330E}"/>
    <dgm:cxn modelId="{B82EDE06-5246-460F-BC81-320D7CBBEA6B}" type="presOf" srcId="{AD8641F9-25D6-444C-9043-3379D4EB8B2C}" destId="{8E670038-7F71-41D4-8148-CDC5DE8EE098}" srcOrd="0" destOrd="0" presId="urn:microsoft.com/office/officeart/2005/8/layout/matrix1"/>
    <dgm:cxn modelId="{86F8C86D-B26D-4AAD-8A80-D868C6AFE973}" srcId="{FB9864E8-7323-4F51-8393-408B4785A2AC}" destId="{95A20311-8D40-4147-B1D0-94EB3963CDBF}" srcOrd="1" destOrd="0" parTransId="{E776A6F4-61EF-4B63-8764-589E9D2D70F2}" sibTransId="{CAFFBC00-C3A2-4325-85D5-6BDF05758532}"/>
    <dgm:cxn modelId="{E8D4CA16-024D-4F30-8464-0A5DFB986D2F}" type="presParOf" srcId="{DD2ABD65-EFB0-462D-9FBF-00383552EE11}" destId="{F1A76834-D882-4550-9210-BEBF0798B6AB}" srcOrd="0" destOrd="0" presId="urn:microsoft.com/office/officeart/2005/8/layout/matrix1"/>
    <dgm:cxn modelId="{9F82D527-388A-4B09-A24F-CDE46D2C4D3A}" type="presParOf" srcId="{F1A76834-D882-4550-9210-BEBF0798B6AB}" destId="{3AB75841-EBC2-4A90-9364-3B786244C2EA}" srcOrd="0" destOrd="0" presId="urn:microsoft.com/office/officeart/2005/8/layout/matrix1"/>
    <dgm:cxn modelId="{322914A3-A65B-441F-8CEE-D49A9D43EE2B}" type="presParOf" srcId="{F1A76834-D882-4550-9210-BEBF0798B6AB}" destId="{E88F6322-6228-464E-97C1-1AE314C9D01E}" srcOrd="1" destOrd="0" presId="urn:microsoft.com/office/officeart/2005/8/layout/matrix1"/>
    <dgm:cxn modelId="{B5797A0C-7338-4A51-95A0-6A381F117AA9}" type="presParOf" srcId="{F1A76834-D882-4550-9210-BEBF0798B6AB}" destId="{AB6F8910-6BA7-4C9A-84B8-AFC25AAC64EC}" srcOrd="2" destOrd="0" presId="urn:microsoft.com/office/officeart/2005/8/layout/matrix1"/>
    <dgm:cxn modelId="{7C8FCB74-113E-48AA-AD6B-95F5EA2E9E98}" type="presParOf" srcId="{F1A76834-D882-4550-9210-BEBF0798B6AB}" destId="{0A724F04-79CE-466C-BFC4-3325520F2F6F}" srcOrd="3" destOrd="0" presId="urn:microsoft.com/office/officeart/2005/8/layout/matrix1"/>
    <dgm:cxn modelId="{55015A2A-E992-4A06-AE88-1BEAF796E690}" type="presParOf" srcId="{F1A76834-D882-4550-9210-BEBF0798B6AB}" destId="{8E670038-7F71-41D4-8148-CDC5DE8EE098}" srcOrd="4" destOrd="0" presId="urn:microsoft.com/office/officeart/2005/8/layout/matrix1"/>
    <dgm:cxn modelId="{5776CE71-35DB-4C12-9C2E-9347D00C4A69}" type="presParOf" srcId="{F1A76834-D882-4550-9210-BEBF0798B6AB}" destId="{877174EF-4FD2-4A7B-B8F1-CE7E09B55E11}" srcOrd="5" destOrd="0" presId="urn:microsoft.com/office/officeart/2005/8/layout/matrix1"/>
    <dgm:cxn modelId="{8FF01EB7-2CC2-48C3-A875-40475D32C211}" type="presParOf" srcId="{F1A76834-D882-4550-9210-BEBF0798B6AB}" destId="{AD686765-BA2A-4A16-A379-2883206EA89E}" srcOrd="6" destOrd="0" presId="urn:microsoft.com/office/officeart/2005/8/layout/matrix1"/>
    <dgm:cxn modelId="{4D42A5CB-4BD0-4FC5-BDCC-F56A7CE24088}" type="presParOf" srcId="{F1A76834-D882-4550-9210-BEBF0798B6AB}" destId="{7B580DEA-54F8-463F-898C-E22F051D558A}" srcOrd="7" destOrd="0" presId="urn:microsoft.com/office/officeart/2005/8/layout/matrix1"/>
    <dgm:cxn modelId="{8468C4FA-B124-4C52-87BC-6A15329E7233}" type="presParOf" srcId="{DD2ABD65-EFB0-462D-9FBF-00383552EE11}" destId="{0D890C87-8D30-4AF6-88B7-04EB53AE7624}" srcOrd="1" destOrd="0" presId="urn:microsoft.com/office/officeart/2005/8/layout/matrix1"/>
  </dgm:cxnLst>
  <dgm:bg>
    <a:noFill/>
    <a:effectLst>
      <a:glow rad="228600">
        <a:schemeClr val="accent6">
          <a:satMod val="175000"/>
          <a:alpha val="40000"/>
        </a:schemeClr>
      </a:glo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E1752B-A392-4FC9-8CA3-DBE1B552646A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337F0AF-C041-4D2C-8F73-3D865811D3F3}">
      <dgm:prSet phldrT="[Текст]" custT="1"/>
      <dgm:spPr>
        <a:scene3d>
          <a:camera prst="orthographicFront"/>
          <a:lightRig rig="flat" dir="t"/>
        </a:scene3d>
        <a:sp3d z="190500" extrusionH="12700" prstMaterial="plastic">
          <a:bevelT w="50800" h="50800" prst="slope"/>
        </a:sp3d>
      </dgm:spPr>
      <dgm:t>
        <a:bodyPr/>
        <a:lstStyle/>
        <a:p>
          <a:r>
            <a:rPr lang="ru-RU" sz="2800" b="1">
              <a:latin typeface="Calibri" panose="020F0502020204030204" pitchFamily="34" charset="0"/>
              <a:cs typeface="Calibri" panose="020F0502020204030204" pitchFamily="34" charset="0"/>
            </a:rPr>
            <a:t>Национальная экономика</a:t>
          </a:r>
        </a:p>
        <a:p>
          <a:r>
            <a:rPr lang="ru-RU" sz="2800" b="1">
              <a:latin typeface="Calibri" panose="020F0502020204030204" pitchFamily="34" charset="0"/>
              <a:cs typeface="Calibri" panose="020F0502020204030204" pitchFamily="34" charset="0"/>
            </a:rPr>
            <a:t>1 289,4 тыс. руб.</a:t>
          </a:r>
          <a:endParaRPr lang="ru-RU" sz="28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1C821D-17D4-4DB0-BAEA-AD1F5A819E68}" type="parTrans" cxnId="{24063DA4-6BD7-4D76-A3CF-2B6F5C051EEA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B051B52-4282-4B30-895B-225A4A523CA1}" type="sibTrans" cxnId="{24063DA4-6BD7-4D76-A3CF-2B6F5C051EEA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02C21F2-DCEA-4442-B571-4980511095C3}">
      <dgm:prSet phldrT="[Текст]" custT="1"/>
      <dgm:spPr/>
      <dgm:t>
        <a:bodyPr/>
        <a:lstStyle/>
        <a:p>
          <a:r>
            <a:rPr lang="ru-RU" sz="2000" b="1">
              <a:latin typeface="Calibri" panose="020F0502020204030204" pitchFamily="34" charset="0"/>
              <a:cs typeface="Calibri" panose="020F0502020204030204" pitchFamily="34" charset="0"/>
            </a:rPr>
            <a:t>Сельское хозяйство</a:t>
          </a:r>
        </a:p>
        <a:p>
          <a:r>
            <a:rPr lang="ru-RU" sz="2000" b="1">
              <a:latin typeface="Calibri" panose="020F0502020204030204" pitchFamily="34" charset="0"/>
              <a:cs typeface="Calibri" panose="020F0502020204030204" pitchFamily="34" charset="0"/>
            </a:rPr>
            <a:t>756,3 тыс. руб.</a:t>
          </a:r>
          <a:endParaRPr lang="ru-RU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6D784B8-6A55-4F0D-A379-655D9ADB5E5B}" type="parTrans" cxnId="{FF24B8E4-4896-4937-8FD4-165D55A079B5}">
      <dgm:prSet custT="1"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3CBC215-95DC-4DDE-8687-6CF9BEBEC3C7}" type="sibTrans" cxnId="{FF24B8E4-4896-4937-8FD4-165D55A079B5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54BBC12-10CE-4FE7-A54F-CD017C3A2933}">
      <dgm:prSet phldrT="[Текст]" custT="1"/>
      <dgm:spPr/>
      <dgm:t>
        <a:bodyPr/>
        <a:lstStyle/>
        <a:p>
          <a:r>
            <a:rPr lang="ru-RU" sz="2000" b="1" dirty="0">
              <a:latin typeface="Calibri" panose="020F0502020204030204" pitchFamily="34" charset="0"/>
              <a:cs typeface="Calibri" panose="020F0502020204030204" pitchFamily="34" charset="0"/>
            </a:rPr>
            <a:t>Районная ветеринарная станция                           </a:t>
          </a:r>
        </a:p>
        <a:p>
          <a:r>
            <a:rPr lang="ru-RU" sz="2000" b="1" dirty="0">
              <a:latin typeface="Calibri" panose="020F0502020204030204" pitchFamily="34" charset="0"/>
              <a:cs typeface="Calibri" panose="020F0502020204030204" pitchFamily="34" charset="0"/>
            </a:rPr>
            <a:t>486,3 тыс. руб.</a:t>
          </a:r>
        </a:p>
      </dgm:t>
    </dgm:pt>
    <dgm:pt modelId="{954975F8-538E-4152-A9BF-C2A9574369FF}" type="parTrans" cxnId="{4CA609FD-5A8A-4199-A8EE-E0AE84DCBC76}">
      <dgm:prSet custT="1"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115A522-CE27-456E-A751-76289430F077}" type="sibTrans" cxnId="{4CA609FD-5A8A-4199-A8EE-E0AE84DCBC76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59FC87C-3874-4A18-B2B3-CEFAFEAD7D43}">
      <dgm:prSet phldrT="[Текст]" custT="1"/>
      <dgm:spPr/>
      <dgm:t>
        <a:bodyPr/>
        <a:lstStyle/>
        <a:p>
          <a:r>
            <a:rPr lang="ru-RU" sz="2000" b="1" dirty="0" smtClean="0">
              <a:latin typeface="Calibri" panose="020F0502020204030204" pitchFamily="34" charset="0"/>
              <a:cs typeface="Calibri" panose="020F0502020204030204" pitchFamily="34" charset="0"/>
            </a:rPr>
            <a:t>Поддержка сельхозпроизводителей</a:t>
          </a:r>
          <a:endParaRPr lang="ru-RU" sz="2000" b="1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r>
            <a:rPr lang="ru-RU" sz="2000" b="1" dirty="0">
              <a:latin typeface="Calibri" panose="020F0502020204030204" pitchFamily="34" charset="0"/>
              <a:cs typeface="Calibri" panose="020F0502020204030204" pitchFamily="34" charset="0"/>
            </a:rPr>
            <a:t>  270,0 тыс. руб.</a:t>
          </a:r>
        </a:p>
      </dgm:t>
    </dgm:pt>
    <dgm:pt modelId="{BCF03DB3-EF98-431D-841B-E9379361CB75}" type="parTrans" cxnId="{60DE0983-0C08-4D44-9CA5-424435868A3D}">
      <dgm:prSet custT="1"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690681C-47BC-409B-A6B9-EDECEDD28CCD}" type="sibTrans" cxnId="{60DE0983-0C08-4D44-9CA5-424435868A3D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763679-0C3C-42D2-9942-B97CCF5816FD}">
      <dgm:prSet phldrT="[Текст]" custT="1"/>
      <dgm:spPr/>
      <dgm:t>
        <a:bodyPr/>
        <a:lstStyle/>
        <a:p>
          <a:r>
            <a:rPr lang="ru-RU" sz="2000" b="1" dirty="0">
              <a:latin typeface="Calibri" panose="020F0502020204030204" pitchFamily="34" charset="0"/>
              <a:cs typeface="Calibri" panose="020F0502020204030204" pitchFamily="34" charset="0"/>
            </a:rPr>
            <a:t>Субсидирование городских автобусных перевозок                      208,2 тыс. руб.</a:t>
          </a:r>
        </a:p>
      </dgm:t>
    </dgm:pt>
    <dgm:pt modelId="{4BCD0C21-C832-42C9-9B4A-5F405B7EB9F4}" type="parTrans" cxnId="{BEC7AE43-7AC1-447E-A4D2-928E06D37355}">
      <dgm:prSet custT="1"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5C9A24-609B-4566-B955-6F96ED77C215}" type="sibTrans" cxnId="{BEC7AE43-7AC1-447E-A4D2-928E06D37355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B391E00-E798-4666-A352-20269B079635}">
      <dgm:prSet phldrT="[Текст]" custT="1"/>
      <dgm:spPr/>
      <dgm:t>
        <a:bodyPr/>
        <a:lstStyle/>
        <a:p>
          <a:r>
            <a:rPr lang="ru-RU" sz="2000" b="1" dirty="0">
              <a:latin typeface="Calibri" panose="020F0502020204030204" pitchFamily="34" charset="0"/>
              <a:cs typeface="Calibri" panose="020F0502020204030204" pitchFamily="34" charset="0"/>
            </a:rPr>
            <a:t>Субсидии топливоснабжающим организациям</a:t>
          </a:r>
        </a:p>
        <a:p>
          <a:r>
            <a:rPr lang="ru-RU" sz="2000" b="1" dirty="0">
              <a:latin typeface="Calibri" panose="020F0502020204030204" pitchFamily="34" charset="0"/>
              <a:cs typeface="Calibri" panose="020F0502020204030204" pitchFamily="34" charset="0"/>
            </a:rPr>
            <a:t>311,4 тыс. руб.</a:t>
          </a:r>
        </a:p>
      </dgm:t>
    </dgm:pt>
    <dgm:pt modelId="{B48479AF-4BD3-4BE7-AB65-B86C18C02FCB}" type="parTrans" cxnId="{71353382-1605-43C0-A718-5F81E27259EF}">
      <dgm:prSet custT="1"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D16F35-7BF1-4275-9799-CA6BC74F226F}" type="sibTrans" cxnId="{71353382-1605-43C0-A718-5F81E27259EF}">
      <dgm:prSet/>
      <dgm:spPr/>
      <dgm:t>
        <a:bodyPr/>
        <a:lstStyle/>
        <a:p>
          <a:endParaRPr lang="ru-RU" sz="20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4EA86E6-8C3A-4E06-B539-8F4688BCA27F}">
      <dgm:prSet phldrT="[Текст]" custT="1"/>
      <dgm:spPr/>
      <dgm:t>
        <a:bodyPr/>
        <a:lstStyle/>
        <a:p>
          <a:r>
            <a:rPr lang="ru-RU" sz="2000" b="1" dirty="0">
              <a:latin typeface="Calibri" panose="020F0502020204030204" pitchFamily="34" charset="0"/>
              <a:cs typeface="Calibri" panose="020F0502020204030204" pitchFamily="34" charset="0"/>
            </a:rPr>
            <a:t>Другие расходы </a:t>
          </a:r>
        </a:p>
        <a:p>
          <a:r>
            <a:rPr lang="ru-RU" sz="2000" b="1" dirty="0">
              <a:latin typeface="Calibri" panose="020F0502020204030204" pitchFamily="34" charset="0"/>
              <a:cs typeface="Calibri" panose="020F0502020204030204" pitchFamily="34" charset="0"/>
            </a:rPr>
            <a:t>13,5 тыс. руб.</a:t>
          </a:r>
        </a:p>
      </dgm:t>
    </dgm:pt>
    <dgm:pt modelId="{5858F71A-C77C-4496-8F51-BA3517F20915}" type="parTrans" cxnId="{701B357B-A31D-41FC-B8F5-015C47760699}">
      <dgm:prSet/>
      <dgm:spPr/>
      <dgm:t>
        <a:bodyPr/>
        <a:lstStyle/>
        <a:p>
          <a:endParaRPr lang="ru-RU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01553B-3039-477F-AF5D-778CB10DA5BF}" type="sibTrans" cxnId="{701B357B-A31D-41FC-B8F5-015C47760699}">
      <dgm:prSet/>
      <dgm:spPr/>
      <dgm:t>
        <a:bodyPr/>
        <a:lstStyle/>
        <a:p>
          <a:endParaRPr lang="ru-RU" sz="20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523D172-C81F-47A3-82EE-3AE9D4B99F93}" type="pres">
      <dgm:prSet presAssocID="{5FE1752B-A392-4FC9-8CA3-DBE1B552646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F678A8A-715C-4248-A0A3-41D132ACACFF}" type="pres">
      <dgm:prSet presAssocID="{7337F0AF-C041-4D2C-8F73-3D865811D3F3}" presName="hierRoot1" presStyleCnt="0"/>
      <dgm:spPr/>
    </dgm:pt>
    <dgm:pt modelId="{C6CE84BA-9C63-469A-8F79-5CBE9C7E37DB}" type="pres">
      <dgm:prSet presAssocID="{7337F0AF-C041-4D2C-8F73-3D865811D3F3}" presName="composite" presStyleCnt="0"/>
      <dgm:spPr/>
    </dgm:pt>
    <dgm:pt modelId="{DFDB2C46-29BA-46D5-AC05-A25CE01A9008}" type="pres">
      <dgm:prSet presAssocID="{7337F0AF-C041-4D2C-8F73-3D865811D3F3}" presName="background" presStyleLbl="node0" presStyleIdx="0" presStyleCnt="1"/>
      <dgm:spPr>
        <a:solidFill>
          <a:srgbClr val="7030A0"/>
        </a:solidFill>
      </dgm:spPr>
    </dgm:pt>
    <dgm:pt modelId="{181DE6AD-8024-460A-8C4C-DBBA170FC645}" type="pres">
      <dgm:prSet presAssocID="{7337F0AF-C041-4D2C-8F73-3D865811D3F3}" presName="text" presStyleLbl="fgAcc0" presStyleIdx="0" presStyleCnt="1" custScaleX="161456" custScaleY="1546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6F6837-E2C3-4D14-A7FF-E872C6F0737B}" type="pres">
      <dgm:prSet presAssocID="{7337F0AF-C041-4D2C-8F73-3D865811D3F3}" presName="hierChild2" presStyleCnt="0"/>
      <dgm:spPr/>
    </dgm:pt>
    <dgm:pt modelId="{E09A3C02-DB2A-4ACB-95F5-FA01EFA272C0}" type="pres">
      <dgm:prSet presAssocID="{86D784B8-6A55-4F0D-A379-655D9ADB5E5B}" presName="Name10" presStyleLbl="parChTrans1D2" presStyleIdx="0" presStyleCnt="4"/>
      <dgm:spPr/>
      <dgm:t>
        <a:bodyPr/>
        <a:lstStyle/>
        <a:p>
          <a:endParaRPr lang="ru-RU"/>
        </a:p>
      </dgm:t>
    </dgm:pt>
    <dgm:pt modelId="{BD8A3E9B-A6A6-493D-8873-BFB62543A8CB}" type="pres">
      <dgm:prSet presAssocID="{902C21F2-DCEA-4442-B571-4980511095C3}" presName="hierRoot2" presStyleCnt="0"/>
      <dgm:spPr/>
    </dgm:pt>
    <dgm:pt modelId="{F6B9B73E-F122-42AB-AC5B-FC2BC6E19442}" type="pres">
      <dgm:prSet presAssocID="{902C21F2-DCEA-4442-B571-4980511095C3}" presName="composite2" presStyleCnt="0"/>
      <dgm:spPr/>
    </dgm:pt>
    <dgm:pt modelId="{14D02B8B-2069-4D6B-886B-D51A37FF9102}" type="pres">
      <dgm:prSet presAssocID="{902C21F2-DCEA-4442-B571-4980511095C3}" presName="background2" presStyleLbl="node2" presStyleIdx="0" presStyleCnt="4"/>
      <dgm:spPr>
        <a:solidFill>
          <a:srgbClr val="92D050"/>
        </a:solidFill>
      </dgm:spPr>
    </dgm:pt>
    <dgm:pt modelId="{C14F818B-15CB-4D71-AA0B-D1FCEC4BFAAE}" type="pres">
      <dgm:prSet presAssocID="{902C21F2-DCEA-4442-B571-4980511095C3}" presName="text2" presStyleLbl="fgAcc2" presStyleIdx="0" presStyleCnt="4" custLinFactNeighborX="-38414" custLinFactNeighborY="-33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11B444-A2E7-4BF6-8209-ECDBD3DE2499}" type="pres">
      <dgm:prSet presAssocID="{902C21F2-DCEA-4442-B571-4980511095C3}" presName="hierChild3" presStyleCnt="0"/>
      <dgm:spPr/>
    </dgm:pt>
    <dgm:pt modelId="{5E21B60E-D747-4618-8950-2CDBAF8AB376}" type="pres">
      <dgm:prSet presAssocID="{954975F8-538E-4152-A9BF-C2A9574369FF}" presName="Name17" presStyleLbl="parChTrans1D3" presStyleIdx="0" presStyleCnt="2"/>
      <dgm:spPr/>
      <dgm:t>
        <a:bodyPr/>
        <a:lstStyle/>
        <a:p>
          <a:endParaRPr lang="ru-RU"/>
        </a:p>
      </dgm:t>
    </dgm:pt>
    <dgm:pt modelId="{F0114FCD-934F-408E-B625-99175FEA7016}" type="pres">
      <dgm:prSet presAssocID="{954BBC12-10CE-4FE7-A54F-CD017C3A2933}" presName="hierRoot3" presStyleCnt="0"/>
      <dgm:spPr/>
    </dgm:pt>
    <dgm:pt modelId="{1D286F60-00BF-4E5E-80DE-9DD5B81FB1DD}" type="pres">
      <dgm:prSet presAssocID="{954BBC12-10CE-4FE7-A54F-CD017C3A2933}" presName="composite3" presStyleCnt="0"/>
      <dgm:spPr/>
    </dgm:pt>
    <dgm:pt modelId="{6C0606DB-DA2D-4449-9A74-34BF7ABC05C3}" type="pres">
      <dgm:prSet presAssocID="{954BBC12-10CE-4FE7-A54F-CD017C3A2933}" presName="background3" presStyleLbl="node3" presStyleIdx="0" presStyleCnt="2"/>
      <dgm:spPr>
        <a:solidFill>
          <a:srgbClr val="92D050"/>
        </a:solidFill>
      </dgm:spPr>
    </dgm:pt>
    <dgm:pt modelId="{35D79B9C-5B5B-4F59-93E4-88557D30D2D9}" type="pres">
      <dgm:prSet presAssocID="{954BBC12-10CE-4FE7-A54F-CD017C3A2933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00A00E-8101-4756-AD5F-276A79058A2B}" type="pres">
      <dgm:prSet presAssocID="{954BBC12-10CE-4FE7-A54F-CD017C3A2933}" presName="hierChild4" presStyleCnt="0"/>
      <dgm:spPr/>
    </dgm:pt>
    <dgm:pt modelId="{61EA39D9-A56F-4446-B1D5-B1911A7B9561}" type="pres">
      <dgm:prSet presAssocID="{BCF03DB3-EF98-431D-841B-E9379361CB75}" presName="Name17" presStyleLbl="parChTrans1D3" presStyleIdx="1" presStyleCnt="2"/>
      <dgm:spPr/>
      <dgm:t>
        <a:bodyPr/>
        <a:lstStyle/>
        <a:p>
          <a:endParaRPr lang="ru-RU"/>
        </a:p>
      </dgm:t>
    </dgm:pt>
    <dgm:pt modelId="{D1D07EFB-499C-4B4A-B33E-EB147C66216C}" type="pres">
      <dgm:prSet presAssocID="{059FC87C-3874-4A18-B2B3-CEFAFEAD7D43}" presName="hierRoot3" presStyleCnt="0"/>
      <dgm:spPr/>
    </dgm:pt>
    <dgm:pt modelId="{0803DDC7-77AC-443D-B99C-2C8248DE813D}" type="pres">
      <dgm:prSet presAssocID="{059FC87C-3874-4A18-B2B3-CEFAFEAD7D43}" presName="composite3" presStyleCnt="0"/>
      <dgm:spPr/>
    </dgm:pt>
    <dgm:pt modelId="{A585CACC-D7B4-49B3-9654-64594D7BE60E}" type="pres">
      <dgm:prSet presAssocID="{059FC87C-3874-4A18-B2B3-CEFAFEAD7D43}" presName="background3" presStyleLbl="node3" presStyleIdx="1" presStyleCnt="2"/>
      <dgm:spPr>
        <a:solidFill>
          <a:srgbClr val="92D050"/>
        </a:solidFill>
      </dgm:spPr>
    </dgm:pt>
    <dgm:pt modelId="{EEC17191-4879-48D4-A764-ED74198CCA7D}" type="pres">
      <dgm:prSet presAssocID="{059FC87C-3874-4A18-B2B3-CEFAFEAD7D43}" presName="text3" presStyleLbl="fgAcc3" presStyleIdx="1" presStyleCnt="2" custScaleX="150422" custLinFactNeighborX="282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48D1C1-5580-4513-A03B-84EFC613736B}" type="pres">
      <dgm:prSet presAssocID="{059FC87C-3874-4A18-B2B3-CEFAFEAD7D43}" presName="hierChild4" presStyleCnt="0"/>
      <dgm:spPr/>
    </dgm:pt>
    <dgm:pt modelId="{111C7CAA-D522-4992-9987-B102E716E949}" type="pres">
      <dgm:prSet presAssocID="{4BCD0C21-C832-42C9-9B4A-5F405B7EB9F4}" presName="Name10" presStyleLbl="parChTrans1D2" presStyleIdx="1" presStyleCnt="4"/>
      <dgm:spPr/>
      <dgm:t>
        <a:bodyPr/>
        <a:lstStyle/>
        <a:p>
          <a:endParaRPr lang="ru-RU"/>
        </a:p>
      </dgm:t>
    </dgm:pt>
    <dgm:pt modelId="{DABDB2CE-EB26-413F-88D4-65057AEC35F6}" type="pres">
      <dgm:prSet presAssocID="{CF763679-0C3C-42D2-9942-B97CCF5816FD}" presName="hierRoot2" presStyleCnt="0"/>
      <dgm:spPr/>
    </dgm:pt>
    <dgm:pt modelId="{F5FE8482-EFD5-4BA4-B820-18D57A434A34}" type="pres">
      <dgm:prSet presAssocID="{CF763679-0C3C-42D2-9942-B97CCF5816FD}" presName="composite2" presStyleCnt="0"/>
      <dgm:spPr/>
    </dgm:pt>
    <dgm:pt modelId="{99DFC44C-DA23-451D-8327-2853117A6EE2}" type="pres">
      <dgm:prSet presAssocID="{CF763679-0C3C-42D2-9942-B97CCF5816FD}" presName="background2" presStyleLbl="node2" presStyleIdx="1" presStyleCnt="4"/>
      <dgm:spPr/>
    </dgm:pt>
    <dgm:pt modelId="{5AF449FD-132B-4D6C-BB5F-4B2FB1361050}" type="pres">
      <dgm:prSet presAssocID="{CF763679-0C3C-42D2-9942-B97CCF5816FD}" presName="text2" presStyleLbl="fgAcc2" presStyleIdx="1" presStyleCnt="4" custScaleX="119071" custLinFactNeighborX="-35511" custLinFactNeighborY="-45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4EBFCC-B969-451E-BC03-3CBE3C0087F0}" type="pres">
      <dgm:prSet presAssocID="{CF763679-0C3C-42D2-9942-B97CCF5816FD}" presName="hierChild3" presStyleCnt="0"/>
      <dgm:spPr/>
    </dgm:pt>
    <dgm:pt modelId="{76E5954D-E2C0-4B7A-8845-40F6D51B92C4}" type="pres">
      <dgm:prSet presAssocID="{B48479AF-4BD3-4BE7-AB65-B86C18C02FCB}" presName="Name10" presStyleLbl="parChTrans1D2" presStyleIdx="2" presStyleCnt="4"/>
      <dgm:spPr/>
      <dgm:t>
        <a:bodyPr/>
        <a:lstStyle/>
        <a:p>
          <a:endParaRPr lang="ru-RU"/>
        </a:p>
      </dgm:t>
    </dgm:pt>
    <dgm:pt modelId="{D3B223B4-E451-43BA-B788-1B9FC46FA9D7}" type="pres">
      <dgm:prSet presAssocID="{2B391E00-E798-4666-A352-20269B079635}" presName="hierRoot2" presStyleCnt="0"/>
      <dgm:spPr/>
    </dgm:pt>
    <dgm:pt modelId="{F2B39C88-3C79-493A-9EE0-DBE0FFE3C925}" type="pres">
      <dgm:prSet presAssocID="{2B391E00-E798-4666-A352-20269B079635}" presName="composite2" presStyleCnt="0"/>
      <dgm:spPr/>
    </dgm:pt>
    <dgm:pt modelId="{97E44648-8C0C-46C8-8C30-65B59FAE6401}" type="pres">
      <dgm:prSet presAssocID="{2B391E00-E798-4666-A352-20269B079635}" presName="background2" presStyleLbl="node2" presStyleIdx="2" presStyleCnt="4"/>
      <dgm:spPr>
        <a:solidFill>
          <a:schemeClr val="accent4">
            <a:lumMod val="75000"/>
          </a:schemeClr>
        </a:solidFill>
      </dgm:spPr>
    </dgm:pt>
    <dgm:pt modelId="{8AED77F3-F895-49F7-9308-026635581DB5}" type="pres">
      <dgm:prSet presAssocID="{2B391E00-E798-4666-A352-20269B079635}" presName="text2" presStyleLbl="fgAcc2" presStyleIdx="2" presStyleCnt="4" custScaleX="138568" custLinFactNeighborX="-12196" custLinFactNeighborY="-9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6620E9-96E4-4304-AEAA-A382473D240D}" type="pres">
      <dgm:prSet presAssocID="{2B391E00-E798-4666-A352-20269B079635}" presName="hierChild3" presStyleCnt="0"/>
      <dgm:spPr/>
    </dgm:pt>
    <dgm:pt modelId="{D3F63002-3150-49BA-9845-173FE19A8818}" type="pres">
      <dgm:prSet presAssocID="{5858F71A-C77C-4496-8F51-BA3517F20915}" presName="Name10" presStyleLbl="parChTrans1D2" presStyleIdx="3" presStyleCnt="4"/>
      <dgm:spPr/>
      <dgm:t>
        <a:bodyPr/>
        <a:lstStyle/>
        <a:p>
          <a:endParaRPr lang="ru-RU"/>
        </a:p>
      </dgm:t>
    </dgm:pt>
    <dgm:pt modelId="{53905166-4C05-438E-8D7D-61A30DBAF962}" type="pres">
      <dgm:prSet presAssocID="{24EA86E6-8C3A-4E06-B539-8F4688BCA27F}" presName="hierRoot2" presStyleCnt="0"/>
      <dgm:spPr/>
    </dgm:pt>
    <dgm:pt modelId="{E928C9D0-A118-49E2-AFDA-0E5484BA0B45}" type="pres">
      <dgm:prSet presAssocID="{24EA86E6-8C3A-4E06-B539-8F4688BCA27F}" presName="composite2" presStyleCnt="0"/>
      <dgm:spPr/>
    </dgm:pt>
    <dgm:pt modelId="{8A385EAE-9307-46D9-BADB-A41D6CFDD6B6}" type="pres">
      <dgm:prSet presAssocID="{24EA86E6-8C3A-4E06-B539-8F4688BCA27F}" presName="background2" presStyleLbl="node2" presStyleIdx="3" presStyleCnt="4"/>
      <dgm:spPr>
        <a:solidFill>
          <a:srgbClr val="FF00FF"/>
        </a:solidFill>
      </dgm:spPr>
    </dgm:pt>
    <dgm:pt modelId="{522D711E-40E3-4E4F-B88A-D6F8F2DD1167}" type="pres">
      <dgm:prSet presAssocID="{24EA86E6-8C3A-4E06-B539-8F4688BCA27F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97A3B2-FD12-4811-9859-285AC31B72B0}" type="pres">
      <dgm:prSet presAssocID="{24EA86E6-8C3A-4E06-B539-8F4688BCA27F}" presName="hierChild3" presStyleCnt="0"/>
      <dgm:spPr/>
    </dgm:pt>
  </dgm:ptLst>
  <dgm:cxnLst>
    <dgm:cxn modelId="{494C89F9-82C8-46D4-94C4-B54756D82FD9}" type="presOf" srcId="{5FE1752B-A392-4FC9-8CA3-DBE1B552646A}" destId="{8523D172-C81F-47A3-82EE-3AE9D4B99F93}" srcOrd="0" destOrd="0" presId="urn:microsoft.com/office/officeart/2005/8/layout/hierarchy1"/>
    <dgm:cxn modelId="{CC1E8455-7C1E-41B4-B16F-6B062153FB72}" type="presOf" srcId="{B48479AF-4BD3-4BE7-AB65-B86C18C02FCB}" destId="{76E5954D-E2C0-4B7A-8845-40F6D51B92C4}" srcOrd="0" destOrd="0" presId="urn:microsoft.com/office/officeart/2005/8/layout/hierarchy1"/>
    <dgm:cxn modelId="{F82C84CB-A601-45DF-B525-12483FD8C609}" type="presOf" srcId="{7337F0AF-C041-4D2C-8F73-3D865811D3F3}" destId="{181DE6AD-8024-460A-8C4C-DBBA170FC645}" srcOrd="0" destOrd="0" presId="urn:microsoft.com/office/officeart/2005/8/layout/hierarchy1"/>
    <dgm:cxn modelId="{F5FE57BB-1754-440B-9606-F44486CF02E0}" type="presOf" srcId="{CF763679-0C3C-42D2-9942-B97CCF5816FD}" destId="{5AF449FD-132B-4D6C-BB5F-4B2FB1361050}" srcOrd="0" destOrd="0" presId="urn:microsoft.com/office/officeart/2005/8/layout/hierarchy1"/>
    <dgm:cxn modelId="{0C54262C-9598-46F0-8811-211710821127}" type="presOf" srcId="{24EA86E6-8C3A-4E06-B539-8F4688BCA27F}" destId="{522D711E-40E3-4E4F-B88A-D6F8F2DD1167}" srcOrd="0" destOrd="0" presId="urn:microsoft.com/office/officeart/2005/8/layout/hierarchy1"/>
    <dgm:cxn modelId="{35D52158-3B84-405B-B975-051E859CEEDF}" type="presOf" srcId="{BCF03DB3-EF98-431D-841B-E9379361CB75}" destId="{61EA39D9-A56F-4446-B1D5-B1911A7B9561}" srcOrd="0" destOrd="0" presId="urn:microsoft.com/office/officeart/2005/8/layout/hierarchy1"/>
    <dgm:cxn modelId="{60DE0983-0C08-4D44-9CA5-424435868A3D}" srcId="{902C21F2-DCEA-4442-B571-4980511095C3}" destId="{059FC87C-3874-4A18-B2B3-CEFAFEAD7D43}" srcOrd="1" destOrd="0" parTransId="{BCF03DB3-EF98-431D-841B-E9379361CB75}" sibTransId="{7690681C-47BC-409B-A6B9-EDECEDD28CCD}"/>
    <dgm:cxn modelId="{701B357B-A31D-41FC-B8F5-015C47760699}" srcId="{7337F0AF-C041-4D2C-8F73-3D865811D3F3}" destId="{24EA86E6-8C3A-4E06-B539-8F4688BCA27F}" srcOrd="3" destOrd="0" parTransId="{5858F71A-C77C-4496-8F51-BA3517F20915}" sibTransId="{1801553B-3039-477F-AF5D-778CB10DA5BF}"/>
    <dgm:cxn modelId="{24063DA4-6BD7-4D76-A3CF-2B6F5C051EEA}" srcId="{5FE1752B-A392-4FC9-8CA3-DBE1B552646A}" destId="{7337F0AF-C041-4D2C-8F73-3D865811D3F3}" srcOrd="0" destOrd="0" parTransId="{8B1C821D-17D4-4DB0-BAEA-AD1F5A819E68}" sibTransId="{AB051B52-4282-4B30-895B-225A4A523CA1}"/>
    <dgm:cxn modelId="{E1356525-9C6C-4840-A374-B6C510978239}" type="presOf" srcId="{86D784B8-6A55-4F0D-A379-655D9ADB5E5B}" destId="{E09A3C02-DB2A-4ACB-95F5-FA01EFA272C0}" srcOrd="0" destOrd="0" presId="urn:microsoft.com/office/officeart/2005/8/layout/hierarchy1"/>
    <dgm:cxn modelId="{5198C0C1-2C10-447A-B87E-41833F671721}" type="presOf" srcId="{5858F71A-C77C-4496-8F51-BA3517F20915}" destId="{D3F63002-3150-49BA-9845-173FE19A8818}" srcOrd="0" destOrd="0" presId="urn:microsoft.com/office/officeart/2005/8/layout/hierarchy1"/>
    <dgm:cxn modelId="{277763B0-D20F-4F27-ACFD-B0E2FA1F8387}" type="presOf" srcId="{902C21F2-DCEA-4442-B571-4980511095C3}" destId="{C14F818B-15CB-4D71-AA0B-D1FCEC4BFAAE}" srcOrd="0" destOrd="0" presId="urn:microsoft.com/office/officeart/2005/8/layout/hierarchy1"/>
    <dgm:cxn modelId="{71353382-1605-43C0-A718-5F81E27259EF}" srcId="{7337F0AF-C041-4D2C-8F73-3D865811D3F3}" destId="{2B391E00-E798-4666-A352-20269B079635}" srcOrd="2" destOrd="0" parTransId="{B48479AF-4BD3-4BE7-AB65-B86C18C02FCB}" sibTransId="{25D16F35-7BF1-4275-9799-CA6BC74F226F}"/>
    <dgm:cxn modelId="{63F4ED14-3B41-42F3-AEC9-CB4E7A9E64D4}" type="presOf" srcId="{954975F8-538E-4152-A9BF-C2A9574369FF}" destId="{5E21B60E-D747-4618-8950-2CDBAF8AB376}" srcOrd="0" destOrd="0" presId="urn:microsoft.com/office/officeart/2005/8/layout/hierarchy1"/>
    <dgm:cxn modelId="{F843198B-AF30-4D92-A8A1-5BA63B8DB9F3}" type="presOf" srcId="{954BBC12-10CE-4FE7-A54F-CD017C3A2933}" destId="{35D79B9C-5B5B-4F59-93E4-88557D30D2D9}" srcOrd="0" destOrd="0" presId="urn:microsoft.com/office/officeart/2005/8/layout/hierarchy1"/>
    <dgm:cxn modelId="{B0FF68AA-58C7-43AA-93D1-9B2707E1A9C9}" type="presOf" srcId="{4BCD0C21-C832-42C9-9B4A-5F405B7EB9F4}" destId="{111C7CAA-D522-4992-9987-B102E716E949}" srcOrd="0" destOrd="0" presId="urn:microsoft.com/office/officeart/2005/8/layout/hierarchy1"/>
    <dgm:cxn modelId="{FF24B8E4-4896-4937-8FD4-165D55A079B5}" srcId="{7337F0AF-C041-4D2C-8F73-3D865811D3F3}" destId="{902C21F2-DCEA-4442-B571-4980511095C3}" srcOrd="0" destOrd="0" parTransId="{86D784B8-6A55-4F0D-A379-655D9ADB5E5B}" sibTransId="{53CBC215-95DC-4DDE-8687-6CF9BEBEC3C7}"/>
    <dgm:cxn modelId="{BEC7AE43-7AC1-447E-A4D2-928E06D37355}" srcId="{7337F0AF-C041-4D2C-8F73-3D865811D3F3}" destId="{CF763679-0C3C-42D2-9942-B97CCF5816FD}" srcOrd="1" destOrd="0" parTransId="{4BCD0C21-C832-42C9-9B4A-5F405B7EB9F4}" sibTransId="{EB5C9A24-609B-4566-B955-6F96ED77C215}"/>
    <dgm:cxn modelId="{9862B03C-52AA-4288-8D22-79C45D8C54D2}" type="presOf" srcId="{059FC87C-3874-4A18-B2B3-CEFAFEAD7D43}" destId="{EEC17191-4879-48D4-A764-ED74198CCA7D}" srcOrd="0" destOrd="0" presId="urn:microsoft.com/office/officeart/2005/8/layout/hierarchy1"/>
    <dgm:cxn modelId="{4CA609FD-5A8A-4199-A8EE-E0AE84DCBC76}" srcId="{902C21F2-DCEA-4442-B571-4980511095C3}" destId="{954BBC12-10CE-4FE7-A54F-CD017C3A2933}" srcOrd="0" destOrd="0" parTransId="{954975F8-538E-4152-A9BF-C2A9574369FF}" sibTransId="{6115A522-CE27-456E-A751-76289430F077}"/>
    <dgm:cxn modelId="{EBDED628-6358-403A-AF14-BB6EADBF9F73}" type="presOf" srcId="{2B391E00-E798-4666-A352-20269B079635}" destId="{8AED77F3-F895-49F7-9308-026635581DB5}" srcOrd="0" destOrd="0" presId="urn:microsoft.com/office/officeart/2005/8/layout/hierarchy1"/>
    <dgm:cxn modelId="{04BFEA75-5B7C-44E5-9B69-DF50AC67B5CB}" type="presParOf" srcId="{8523D172-C81F-47A3-82EE-3AE9D4B99F93}" destId="{7F678A8A-715C-4248-A0A3-41D132ACACFF}" srcOrd="0" destOrd="0" presId="urn:microsoft.com/office/officeart/2005/8/layout/hierarchy1"/>
    <dgm:cxn modelId="{59F44898-8E8B-4727-AD73-59E5C00C334A}" type="presParOf" srcId="{7F678A8A-715C-4248-A0A3-41D132ACACFF}" destId="{C6CE84BA-9C63-469A-8F79-5CBE9C7E37DB}" srcOrd="0" destOrd="0" presId="urn:microsoft.com/office/officeart/2005/8/layout/hierarchy1"/>
    <dgm:cxn modelId="{B65251C7-38A2-4561-B9EC-C5C2F01567BE}" type="presParOf" srcId="{C6CE84BA-9C63-469A-8F79-5CBE9C7E37DB}" destId="{DFDB2C46-29BA-46D5-AC05-A25CE01A9008}" srcOrd="0" destOrd="0" presId="urn:microsoft.com/office/officeart/2005/8/layout/hierarchy1"/>
    <dgm:cxn modelId="{743351B1-6DED-4A4A-A0FF-B5AEF9F67F88}" type="presParOf" srcId="{C6CE84BA-9C63-469A-8F79-5CBE9C7E37DB}" destId="{181DE6AD-8024-460A-8C4C-DBBA170FC645}" srcOrd="1" destOrd="0" presId="urn:microsoft.com/office/officeart/2005/8/layout/hierarchy1"/>
    <dgm:cxn modelId="{9D0A71C8-08B7-4477-9FCA-EC70E499A240}" type="presParOf" srcId="{7F678A8A-715C-4248-A0A3-41D132ACACFF}" destId="{536F6837-E2C3-4D14-A7FF-E872C6F0737B}" srcOrd="1" destOrd="0" presId="urn:microsoft.com/office/officeart/2005/8/layout/hierarchy1"/>
    <dgm:cxn modelId="{AD469649-55D9-4B71-AA71-59C93E4FE7DF}" type="presParOf" srcId="{536F6837-E2C3-4D14-A7FF-E872C6F0737B}" destId="{E09A3C02-DB2A-4ACB-95F5-FA01EFA272C0}" srcOrd="0" destOrd="0" presId="urn:microsoft.com/office/officeart/2005/8/layout/hierarchy1"/>
    <dgm:cxn modelId="{5C483842-B7C4-4C89-8380-C0FF2C5F9FEE}" type="presParOf" srcId="{536F6837-E2C3-4D14-A7FF-E872C6F0737B}" destId="{BD8A3E9B-A6A6-493D-8873-BFB62543A8CB}" srcOrd="1" destOrd="0" presId="urn:microsoft.com/office/officeart/2005/8/layout/hierarchy1"/>
    <dgm:cxn modelId="{A82D1D20-E243-48F7-B027-FE5FE339AFAC}" type="presParOf" srcId="{BD8A3E9B-A6A6-493D-8873-BFB62543A8CB}" destId="{F6B9B73E-F122-42AB-AC5B-FC2BC6E19442}" srcOrd="0" destOrd="0" presId="urn:microsoft.com/office/officeart/2005/8/layout/hierarchy1"/>
    <dgm:cxn modelId="{ECD0890A-540A-4886-9E59-3E8DBD8F3045}" type="presParOf" srcId="{F6B9B73E-F122-42AB-AC5B-FC2BC6E19442}" destId="{14D02B8B-2069-4D6B-886B-D51A37FF9102}" srcOrd="0" destOrd="0" presId="urn:microsoft.com/office/officeart/2005/8/layout/hierarchy1"/>
    <dgm:cxn modelId="{D173ADD3-3F34-4C35-837B-1C636CA9ABEB}" type="presParOf" srcId="{F6B9B73E-F122-42AB-AC5B-FC2BC6E19442}" destId="{C14F818B-15CB-4D71-AA0B-D1FCEC4BFAAE}" srcOrd="1" destOrd="0" presId="urn:microsoft.com/office/officeart/2005/8/layout/hierarchy1"/>
    <dgm:cxn modelId="{706B562A-E2F8-4CE7-B5CE-3F2D742AA05F}" type="presParOf" srcId="{BD8A3E9B-A6A6-493D-8873-BFB62543A8CB}" destId="{4C11B444-A2E7-4BF6-8209-ECDBD3DE2499}" srcOrd="1" destOrd="0" presId="urn:microsoft.com/office/officeart/2005/8/layout/hierarchy1"/>
    <dgm:cxn modelId="{C6A6B1A0-7D1E-459E-ABEA-8389B744D749}" type="presParOf" srcId="{4C11B444-A2E7-4BF6-8209-ECDBD3DE2499}" destId="{5E21B60E-D747-4618-8950-2CDBAF8AB376}" srcOrd="0" destOrd="0" presId="urn:microsoft.com/office/officeart/2005/8/layout/hierarchy1"/>
    <dgm:cxn modelId="{3AB48665-61C6-45C4-90EE-50DEDFFEE922}" type="presParOf" srcId="{4C11B444-A2E7-4BF6-8209-ECDBD3DE2499}" destId="{F0114FCD-934F-408E-B625-99175FEA7016}" srcOrd="1" destOrd="0" presId="urn:microsoft.com/office/officeart/2005/8/layout/hierarchy1"/>
    <dgm:cxn modelId="{1BB1E50A-5B9F-4E8C-A0B9-3FAC1E8F4D88}" type="presParOf" srcId="{F0114FCD-934F-408E-B625-99175FEA7016}" destId="{1D286F60-00BF-4E5E-80DE-9DD5B81FB1DD}" srcOrd="0" destOrd="0" presId="urn:microsoft.com/office/officeart/2005/8/layout/hierarchy1"/>
    <dgm:cxn modelId="{A09A2BE2-ED64-40ED-8CD6-79DCD0652A45}" type="presParOf" srcId="{1D286F60-00BF-4E5E-80DE-9DD5B81FB1DD}" destId="{6C0606DB-DA2D-4449-9A74-34BF7ABC05C3}" srcOrd="0" destOrd="0" presId="urn:microsoft.com/office/officeart/2005/8/layout/hierarchy1"/>
    <dgm:cxn modelId="{552E133C-FB95-41EC-98EF-0F604EAB6600}" type="presParOf" srcId="{1D286F60-00BF-4E5E-80DE-9DD5B81FB1DD}" destId="{35D79B9C-5B5B-4F59-93E4-88557D30D2D9}" srcOrd="1" destOrd="0" presId="urn:microsoft.com/office/officeart/2005/8/layout/hierarchy1"/>
    <dgm:cxn modelId="{DBF53784-9B75-4008-B61C-C3AD2D60448B}" type="presParOf" srcId="{F0114FCD-934F-408E-B625-99175FEA7016}" destId="{9A00A00E-8101-4756-AD5F-276A79058A2B}" srcOrd="1" destOrd="0" presId="urn:microsoft.com/office/officeart/2005/8/layout/hierarchy1"/>
    <dgm:cxn modelId="{E0947374-FDF2-487E-86EB-7DBDB5A7A535}" type="presParOf" srcId="{4C11B444-A2E7-4BF6-8209-ECDBD3DE2499}" destId="{61EA39D9-A56F-4446-B1D5-B1911A7B9561}" srcOrd="2" destOrd="0" presId="urn:microsoft.com/office/officeart/2005/8/layout/hierarchy1"/>
    <dgm:cxn modelId="{41186444-9ECE-4884-8B9E-3495AFFB9E85}" type="presParOf" srcId="{4C11B444-A2E7-4BF6-8209-ECDBD3DE2499}" destId="{D1D07EFB-499C-4B4A-B33E-EB147C66216C}" srcOrd="3" destOrd="0" presId="urn:microsoft.com/office/officeart/2005/8/layout/hierarchy1"/>
    <dgm:cxn modelId="{7F9AE5C6-B286-4F9B-A317-5FAA26F9DA21}" type="presParOf" srcId="{D1D07EFB-499C-4B4A-B33E-EB147C66216C}" destId="{0803DDC7-77AC-443D-B99C-2C8248DE813D}" srcOrd="0" destOrd="0" presId="urn:microsoft.com/office/officeart/2005/8/layout/hierarchy1"/>
    <dgm:cxn modelId="{242A543B-6AFE-4B3D-9211-7B7B6DD8BEB8}" type="presParOf" srcId="{0803DDC7-77AC-443D-B99C-2C8248DE813D}" destId="{A585CACC-D7B4-49B3-9654-64594D7BE60E}" srcOrd="0" destOrd="0" presId="urn:microsoft.com/office/officeart/2005/8/layout/hierarchy1"/>
    <dgm:cxn modelId="{8717CB61-9265-4948-8F21-8ED3A304C84E}" type="presParOf" srcId="{0803DDC7-77AC-443D-B99C-2C8248DE813D}" destId="{EEC17191-4879-48D4-A764-ED74198CCA7D}" srcOrd="1" destOrd="0" presId="urn:microsoft.com/office/officeart/2005/8/layout/hierarchy1"/>
    <dgm:cxn modelId="{1B304F8F-38C5-445E-9001-2ACCB4A806DC}" type="presParOf" srcId="{D1D07EFB-499C-4B4A-B33E-EB147C66216C}" destId="{1448D1C1-5580-4513-A03B-84EFC613736B}" srcOrd="1" destOrd="0" presId="urn:microsoft.com/office/officeart/2005/8/layout/hierarchy1"/>
    <dgm:cxn modelId="{E0E63177-87BD-4AD0-942F-9D3F8B8ABE3C}" type="presParOf" srcId="{536F6837-E2C3-4D14-A7FF-E872C6F0737B}" destId="{111C7CAA-D522-4992-9987-B102E716E949}" srcOrd="2" destOrd="0" presId="urn:microsoft.com/office/officeart/2005/8/layout/hierarchy1"/>
    <dgm:cxn modelId="{FE659410-7E50-4474-9EFB-00C7F606FA14}" type="presParOf" srcId="{536F6837-E2C3-4D14-A7FF-E872C6F0737B}" destId="{DABDB2CE-EB26-413F-88D4-65057AEC35F6}" srcOrd="3" destOrd="0" presId="urn:microsoft.com/office/officeart/2005/8/layout/hierarchy1"/>
    <dgm:cxn modelId="{2EBF2703-BD21-4306-B62C-D50BA6D33DE1}" type="presParOf" srcId="{DABDB2CE-EB26-413F-88D4-65057AEC35F6}" destId="{F5FE8482-EFD5-4BA4-B820-18D57A434A34}" srcOrd="0" destOrd="0" presId="urn:microsoft.com/office/officeart/2005/8/layout/hierarchy1"/>
    <dgm:cxn modelId="{D8EE737C-AEC6-4C55-8847-55FA54631227}" type="presParOf" srcId="{F5FE8482-EFD5-4BA4-B820-18D57A434A34}" destId="{99DFC44C-DA23-451D-8327-2853117A6EE2}" srcOrd="0" destOrd="0" presId="urn:microsoft.com/office/officeart/2005/8/layout/hierarchy1"/>
    <dgm:cxn modelId="{D21A0895-C160-46A1-AE72-1DB92898F85B}" type="presParOf" srcId="{F5FE8482-EFD5-4BA4-B820-18D57A434A34}" destId="{5AF449FD-132B-4D6C-BB5F-4B2FB1361050}" srcOrd="1" destOrd="0" presId="urn:microsoft.com/office/officeart/2005/8/layout/hierarchy1"/>
    <dgm:cxn modelId="{E57A3F7B-6FFE-4F5C-871B-B454186285BC}" type="presParOf" srcId="{DABDB2CE-EB26-413F-88D4-65057AEC35F6}" destId="{B54EBFCC-B969-451E-BC03-3CBE3C0087F0}" srcOrd="1" destOrd="0" presId="urn:microsoft.com/office/officeart/2005/8/layout/hierarchy1"/>
    <dgm:cxn modelId="{908C35F2-ED29-467B-8AEA-0B074D4365FE}" type="presParOf" srcId="{536F6837-E2C3-4D14-A7FF-E872C6F0737B}" destId="{76E5954D-E2C0-4B7A-8845-40F6D51B92C4}" srcOrd="4" destOrd="0" presId="urn:microsoft.com/office/officeart/2005/8/layout/hierarchy1"/>
    <dgm:cxn modelId="{149ADDB7-AB42-48D0-85F9-F26C82517BB3}" type="presParOf" srcId="{536F6837-E2C3-4D14-A7FF-E872C6F0737B}" destId="{D3B223B4-E451-43BA-B788-1B9FC46FA9D7}" srcOrd="5" destOrd="0" presId="urn:microsoft.com/office/officeart/2005/8/layout/hierarchy1"/>
    <dgm:cxn modelId="{88FDE12C-801D-453D-BBEF-4112141BF566}" type="presParOf" srcId="{D3B223B4-E451-43BA-B788-1B9FC46FA9D7}" destId="{F2B39C88-3C79-493A-9EE0-DBE0FFE3C925}" srcOrd="0" destOrd="0" presId="urn:microsoft.com/office/officeart/2005/8/layout/hierarchy1"/>
    <dgm:cxn modelId="{0D9203D6-4C95-4673-A1C3-DBB569F89138}" type="presParOf" srcId="{F2B39C88-3C79-493A-9EE0-DBE0FFE3C925}" destId="{97E44648-8C0C-46C8-8C30-65B59FAE6401}" srcOrd="0" destOrd="0" presId="urn:microsoft.com/office/officeart/2005/8/layout/hierarchy1"/>
    <dgm:cxn modelId="{50E88664-962E-4E59-A918-CE8475E5FD71}" type="presParOf" srcId="{F2B39C88-3C79-493A-9EE0-DBE0FFE3C925}" destId="{8AED77F3-F895-49F7-9308-026635581DB5}" srcOrd="1" destOrd="0" presId="urn:microsoft.com/office/officeart/2005/8/layout/hierarchy1"/>
    <dgm:cxn modelId="{E26CE2FA-1F6B-4766-90D9-E4EFEB62F54F}" type="presParOf" srcId="{D3B223B4-E451-43BA-B788-1B9FC46FA9D7}" destId="{096620E9-96E4-4304-AEAA-A382473D240D}" srcOrd="1" destOrd="0" presId="urn:microsoft.com/office/officeart/2005/8/layout/hierarchy1"/>
    <dgm:cxn modelId="{30C7F18F-F798-4DA5-85D7-9AC18244B5B0}" type="presParOf" srcId="{536F6837-E2C3-4D14-A7FF-E872C6F0737B}" destId="{D3F63002-3150-49BA-9845-173FE19A8818}" srcOrd="6" destOrd="0" presId="urn:microsoft.com/office/officeart/2005/8/layout/hierarchy1"/>
    <dgm:cxn modelId="{5667CD71-AF96-4D57-BCBF-41F774439C74}" type="presParOf" srcId="{536F6837-E2C3-4D14-A7FF-E872C6F0737B}" destId="{53905166-4C05-438E-8D7D-61A30DBAF962}" srcOrd="7" destOrd="0" presId="urn:microsoft.com/office/officeart/2005/8/layout/hierarchy1"/>
    <dgm:cxn modelId="{7AD0FC0E-CFAE-4D3B-8414-6E22B9162418}" type="presParOf" srcId="{53905166-4C05-438E-8D7D-61A30DBAF962}" destId="{E928C9D0-A118-49E2-AFDA-0E5484BA0B45}" srcOrd="0" destOrd="0" presId="urn:microsoft.com/office/officeart/2005/8/layout/hierarchy1"/>
    <dgm:cxn modelId="{09FC7B1D-ED0D-4E57-AA75-738530F4EA0F}" type="presParOf" srcId="{E928C9D0-A118-49E2-AFDA-0E5484BA0B45}" destId="{8A385EAE-9307-46D9-BADB-A41D6CFDD6B6}" srcOrd="0" destOrd="0" presId="urn:microsoft.com/office/officeart/2005/8/layout/hierarchy1"/>
    <dgm:cxn modelId="{22124D6D-B871-491C-B55E-270F8BB5D329}" type="presParOf" srcId="{E928C9D0-A118-49E2-AFDA-0E5484BA0B45}" destId="{522D711E-40E3-4E4F-B88A-D6F8F2DD1167}" srcOrd="1" destOrd="0" presId="urn:microsoft.com/office/officeart/2005/8/layout/hierarchy1"/>
    <dgm:cxn modelId="{72D08CB3-A4F8-479C-B4DD-053E8784EE65}" type="presParOf" srcId="{53905166-4C05-438E-8D7D-61A30DBAF962}" destId="{D297A3B2-FD12-4811-9859-285AC31B72B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9AE34-6B7B-4374-9276-83F08366F9B2}">
      <dsp:nvSpPr>
        <dsp:cNvPr id="0" name=""/>
        <dsp:cNvSpPr/>
      </dsp:nvSpPr>
      <dsp:spPr>
        <a:xfrm>
          <a:off x="697315" y="0"/>
          <a:ext cx="9120969" cy="4812566"/>
        </a:xfrm>
        <a:prstGeom prst="triangle">
          <a:avLst/>
        </a:prstGeom>
        <a:solidFill>
          <a:schemeClr val="accent6">
            <a:lumMod val="75000"/>
          </a:schemeClr>
        </a:solidFill>
        <a:ln w="12700" cap="rnd" cmpd="sng" algn="ctr">
          <a:solidFill>
            <a:schemeClr val="tx1"/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1C7CD019-480A-4355-B9AF-4E3B6875C757}">
      <dsp:nvSpPr>
        <dsp:cNvPr id="0" name=""/>
        <dsp:cNvSpPr/>
      </dsp:nvSpPr>
      <dsp:spPr>
        <a:xfrm>
          <a:off x="4826316" y="225066"/>
          <a:ext cx="4008966" cy="1097893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rnd" cmpd="sng" algn="ctr">
          <a:solidFill>
            <a:schemeClr val="accent4">
              <a:lumMod val="9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latin typeface="Calibri" panose="020F0502020204030204" pitchFamily="34" charset="0"/>
              <a:cs typeface="Calibri" panose="020F0502020204030204" pitchFamily="34" charset="0"/>
            </a:rPr>
            <a:t>Областной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latin typeface="Calibri" panose="020F0502020204030204" pitchFamily="34" charset="0"/>
              <a:cs typeface="Calibri" panose="020F0502020204030204" pitchFamily="34" charset="0"/>
            </a:rPr>
            <a:t>345,9 тыс. руб. (1,1 %)</a:t>
          </a:r>
        </a:p>
      </dsp:txBody>
      <dsp:txXfrm>
        <a:off x="4879911" y="278661"/>
        <a:ext cx="3901776" cy="990703"/>
      </dsp:txXfrm>
    </dsp:sp>
    <dsp:sp modelId="{CC0DCA54-5323-4138-B92C-6631B2070A28}">
      <dsp:nvSpPr>
        <dsp:cNvPr id="0" name=""/>
        <dsp:cNvSpPr/>
      </dsp:nvSpPr>
      <dsp:spPr>
        <a:xfrm>
          <a:off x="4498671" y="1714655"/>
          <a:ext cx="4825356" cy="1139224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rnd" cmpd="sng" algn="ctr">
          <a:solidFill>
            <a:schemeClr val="accent6">
              <a:lumMod val="9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latin typeface="Calibri" panose="020F0502020204030204" pitchFamily="34" charset="0"/>
              <a:cs typeface="Calibri" panose="020F0502020204030204" pitchFamily="34" charset="0"/>
            </a:rPr>
            <a:t>Республиканский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latin typeface="Calibri" panose="020F0502020204030204" pitchFamily="34" charset="0"/>
              <a:cs typeface="Calibri" panose="020F0502020204030204" pitchFamily="34" charset="0"/>
            </a:rPr>
            <a:t>6 846,0 тыс. руб. (22,9 %)</a:t>
          </a:r>
        </a:p>
      </dsp:txBody>
      <dsp:txXfrm>
        <a:off x="4554283" y="1770267"/>
        <a:ext cx="4714132" cy="1028000"/>
      </dsp:txXfrm>
    </dsp:sp>
    <dsp:sp modelId="{2DE17FAD-9E66-4D36-BC3C-B1D791F7F4AE}">
      <dsp:nvSpPr>
        <dsp:cNvPr id="0" name=""/>
        <dsp:cNvSpPr/>
      </dsp:nvSpPr>
      <dsp:spPr>
        <a:xfrm>
          <a:off x="3864326" y="3290618"/>
          <a:ext cx="5844795" cy="1181353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rnd" cmpd="sng" algn="ctr">
          <a:solidFill>
            <a:schemeClr val="accent1">
              <a:lumMod val="9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slope"/>
        </a:sp3d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Бюджет района 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22 750,9 тыс. руб. (76,0 %)  </a:t>
          </a:r>
          <a:endParaRPr lang="ru-RU" sz="28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921995" y="3348287"/>
        <a:ext cx="5729457" cy="10660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75841-EBC2-4A90-9364-3B786244C2EA}">
      <dsp:nvSpPr>
        <dsp:cNvPr id="0" name=""/>
        <dsp:cNvSpPr/>
      </dsp:nvSpPr>
      <dsp:spPr>
        <a:xfrm rot="16200000">
          <a:off x="1362502" y="-1362502"/>
          <a:ext cx="2705711" cy="5430715"/>
        </a:xfrm>
        <a:prstGeom prst="round1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РУП «Толочинский  консервный завод»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УП «Толочинский          Элеватор-Агро»</a:t>
          </a:r>
        </a:p>
      </dsp:txBody>
      <dsp:txXfrm rot="5400000">
        <a:off x="-1" y="1"/>
        <a:ext cx="5430715" cy="2029283"/>
      </dsp:txXfrm>
    </dsp:sp>
    <dsp:sp modelId="{AB6F8910-6BA7-4C9A-84B8-AFC25AAC64EC}">
      <dsp:nvSpPr>
        <dsp:cNvPr id="0" name=""/>
        <dsp:cNvSpPr/>
      </dsp:nvSpPr>
      <dsp:spPr>
        <a:xfrm>
          <a:off x="5430715" y="0"/>
          <a:ext cx="5430715" cy="2705711"/>
        </a:xfrm>
        <a:prstGeom prst="round1Rect">
          <a:avLst/>
        </a:prstGeom>
        <a:solidFill>
          <a:schemeClr val="accent3">
            <a:lumMod val="40000"/>
            <a:lumOff val="60000"/>
            <a:alpha val="76667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ГЛХУ «Толочинский лесхоз»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ГП «Коханово-ЖКХ»</a:t>
          </a:r>
        </a:p>
      </dsp:txBody>
      <dsp:txXfrm>
        <a:off x="5430715" y="0"/>
        <a:ext cx="5430715" cy="2029283"/>
      </dsp:txXfrm>
    </dsp:sp>
    <dsp:sp modelId="{8E670038-7F71-41D4-8148-CDC5DE8EE098}">
      <dsp:nvSpPr>
        <dsp:cNvPr id="0" name=""/>
        <dsp:cNvSpPr/>
      </dsp:nvSpPr>
      <dsp:spPr>
        <a:xfrm rot="10800000">
          <a:off x="0" y="2705711"/>
          <a:ext cx="5430715" cy="2705711"/>
        </a:xfrm>
        <a:prstGeom prst="round1Rect">
          <a:avLst/>
        </a:prstGeom>
        <a:solidFill>
          <a:schemeClr val="accent3">
            <a:lumMod val="40000"/>
            <a:lumOff val="60000"/>
            <a:alpha val="63333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УП «СТС-Белполипластик»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СП «Святовит»</a:t>
          </a:r>
        </a:p>
      </dsp:txBody>
      <dsp:txXfrm rot="10800000">
        <a:off x="0" y="3382139"/>
        <a:ext cx="5430715" cy="2029283"/>
      </dsp:txXfrm>
    </dsp:sp>
    <dsp:sp modelId="{AD686765-BA2A-4A16-A379-2883206EA89E}">
      <dsp:nvSpPr>
        <dsp:cNvPr id="0" name=""/>
        <dsp:cNvSpPr/>
      </dsp:nvSpPr>
      <dsp:spPr>
        <a:xfrm rot="5400000">
          <a:off x="6793217" y="1343209"/>
          <a:ext cx="2705711" cy="5430715"/>
        </a:xfrm>
        <a:prstGeom prst="round1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ДСУ-63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* ООО «Кохановский трубный завод «Белтрубпласт»</a:t>
          </a:r>
        </a:p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5430715" y="3382139"/>
        <a:ext cx="5430715" cy="2029283"/>
      </dsp:txXfrm>
    </dsp:sp>
    <dsp:sp modelId="{0D890C87-8D30-4AF6-88B7-04EB53AE7624}">
      <dsp:nvSpPr>
        <dsp:cNvPr id="0" name=""/>
        <dsp:cNvSpPr/>
      </dsp:nvSpPr>
      <dsp:spPr>
        <a:xfrm>
          <a:off x="3065617" y="1781778"/>
          <a:ext cx="4782918" cy="1894674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>
          <a:solidFill>
            <a:schemeClr val="bg1"/>
          </a:solidFill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chilly" dir="t"/>
        </a:scene3d>
        <a:sp3d z="12700" extrusionH="1700" prstMaterial="translucentPowder">
          <a:bevelT w="25400" h="6350" prst="angle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8 413,7 тыс. рублей; 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37,0 </a:t>
          </a:r>
          <a:r>
            <a:rPr lang="ru-RU" sz="28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% в собственных </a:t>
          </a:r>
          <a:r>
            <a:rPr lang="ru-RU" sz="28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  доходах бюджета района</a:t>
          </a:r>
          <a:endParaRPr lang="ru-RU" sz="28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158107" y="1874268"/>
        <a:ext cx="4597938" cy="1709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63002-3150-49BA-9845-173FE19A8818}">
      <dsp:nvSpPr>
        <dsp:cNvPr id="0" name=""/>
        <dsp:cNvSpPr/>
      </dsp:nvSpPr>
      <dsp:spPr>
        <a:xfrm>
          <a:off x="6794645" y="2479229"/>
          <a:ext cx="4131577" cy="566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974"/>
              </a:lnTo>
              <a:lnTo>
                <a:pt x="4131577" y="385974"/>
              </a:lnTo>
              <a:lnTo>
                <a:pt x="4131577" y="566384"/>
              </a:lnTo>
            </a:path>
          </a:pathLst>
        </a:custGeom>
        <a:noFill/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5954D-E2C0-4B7A-8845-40F6D51B92C4}">
      <dsp:nvSpPr>
        <dsp:cNvPr id="0" name=""/>
        <dsp:cNvSpPr/>
      </dsp:nvSpPr>
      <dsp:spPr>
        <a:xfrm>
          <a:off x="6794645" y="2479229"/>
          <a:ext cx="1138298" cy="5550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659"/>
              </a:lnTo>
              <a:lnTo>
                <a:pt x="1138298" y="374659"/>
              </a:lnTo>
              <a:lnTo>
                <a:pt x="1138298" y="555069"/>
              </a:lnTo>
            </a:path>
          </a:pathLst>
        </a:custGeom>
        <a:noFill/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C7CAA-D522-4992-9987-B102E716E949}">
      <dsp:nvSpPr>
        <dsp:cNvPr id="0" name=""/>
        <dsp:cNvSpPr/>
      </dsp:nvSpPr>
      <dsp:spPr>
        <a:xfrm>
          <a:off x="4537428" y="2479229"/>
          <a:ext cx="2257217" cy="510352"/>
        </a:xfrm>
        <a:custGeom>
          <a:avLst/>
          <a:gdLst/>
          <a:ahLst/>
          <a:cxnLst/>
          <a:rect l="0" t="0" r="0" b="0"/>
          <a:pathLst>
            <a:path>
              <a:moveTo>
                <a:pt x="2257217" y="0"/>
              </a:moveTo>
              <a:lnTo>
                <a:pt x="2257217" y="329942"/>
              </a:lnTo>
              <a:lnTo>
                <a:pt x="0" y="329942"/>
              </a:lnTo>
              <a:lnTo>
                <a:pt x="0" y="510352"/>
              </a:lnTo>
            </a:path>
          </a:pathLst>
        </a:custGeom>
        <a:noFill/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A39D9-A56F-4446-B1D5-B1911A7B9561}">
      <dsp:nvSpPr>
        <dsp:cNvPr id="0" name=""/>
        <dsp:cNvSpPr/>
      </dsp:nvSpPr>
      <dsp:spPr>
        <a:xfrm>
          <a:off x="1914973" y="4241288"/>
          <a:ext cx="2487776" cy="607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6931"/>
              </a:lnTo>
              <a:lnTo>
                <a:pt x="2487776" y="426931"/>
              </a:lnTo>
              <a:lnTo>
                <a:pt x="2487776" y="607341"/>
              </a:lnTo>
            </a:path>
          </a:pathLst>
        </a:custGeom>
        <a:noFill/>
        <a:ln w="222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1B60E-D747-4618-8950-2CDBAF8AB376}">
      <dsp:nvSpPr>
        <dsp:cNvPr id="0" name=""/>
        <dsp:cNvSpPr/>
      </dsp:nvSpPr>
      <dsp:spPr>
        <a:xfrm>
          <a:off x="981985" y="4241288"/>
          <a:ext cx="932988" cy="607341"/>
        </a:xfrm>
        <a:custGeom>
          <a:avLst/>
          <a:gdLst/>
          <a:ahLst/>
          <a:cxnLst/>
          <a:rect l="0" t="0" r="0" b="0"/>
          <a:pathLst>
            <a:path>
              <a:moveTo>
                <a:pt x="932988" y="0"/>
              </a:moveTo>
              <a:lnTo>
                <a:pt x="932988" y="426931"/>
              </a:lnTo>
              <a:lnTo>
                <a:pt x="0" y="426931"/>
              </a:lnTo>
              <a:lnTo>
                <a:pt x="0" y="607341"/>
              </a:lnTo>
            </a:path>
          </a:pathLst>
        </a:custGeom>
        <a:noFill/>
        <a:ln w="222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A3C02-DB2A-4ACB-95F5-FA01EFA272C0}">
      <dsp:nvSpPr>
        <dsp:cNvPr id="0" name=""/>
        <dsp:cNvSpPr/>
      </dsp:nvSpPr>
      <dsp:spPr>
        <a:xfrm>
          <a:off x="1914973" y="2479229"/>
          <a:ext cx="4879672" cy="525427"/>
        </a:xfrm>
        <a:custGeom>
          <a:avLst/>
          <a:gdLst/>
          <a:ahLst/>
          <a:cxnLst/>
          <a:rect l="0" t="0" r="0" b="0"/>
          <a:pathLst>
            <a:path>
              <a:moveTo>
                <a:pt x="4879672" y="0"/>
              </a:moveTo>
              <a:lnTo>
                <a:pt x="4879672" y="345017"/>
              </a:lnTo>
              <a:lnTo>
                <a:pt x="0" y="345017"/>
              </a:lnTo>
              <a:lnTo>
                <a:pt x="0" y="525427"/>
              </a:lnTo>
            </a:path>
          </a:pathLst>
        </a:custGeom>
        <a:noFill/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DB2C46-29BA-46D5-AC05-A25CE01A9008}">
      <dsp:nvSpPr>
        <dsp:cNvPr id="0" name=""/>
        <dsp:cNvSpPr/>
      </dsp:nvSpPr>
      <dsp:spPr>
        <a:xfrm>
          <a:off x="5222505" y="567171"/>
          <a:ext cx="3144280" cy="1912057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1DE6AD-8024-460A-8C4C-DBBA170FC645}">
      <dsp:nvSpPr>
        <dsp:cNvPr id="0" name=""/>
        <dsp:cNvSpPr/>
      </dsp:nvSpPr>
      <dsp:spPr>
        <a:xfrm>
          <a:off x="5438889" y="772736"/>
          <a:ext cx="3144280" cy="1912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 prst="slope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>
              <a:latin typeface="Calibri" panose="020F0502020204030204" pitchFamily="34" charset="0"/>
              <a:cs typeface="Calibri" panose="020F0502020204030204" pitchFamily="34" charset="0"/>
            </a:rPr>
            <a:t>Национальная экономика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>
              <a:latin typeface="Calibri" panose="020F0502020204030204" pitchFamily="34" charset="0"/>
              <a:cs typeface="Calibri" panose="020F0502020204030204" pitchFamily="34" charset="0"/>
            </a:rPr>
            <a:t>1 289,4 тыс. руб.</a:t>
          </a:r>
          <a:endParaRPr lang="ru-RU" sz="28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494891" y="828738"/>
        <a:ext cx="3032276" cy="1800053"/>
      </dsp:txXfrm>
    </dsp:sp>
    <dsp:sp modelId="{14D02B8B-2069-4D6B-886B-D51A37FF9102}">
      <dsp:nvSpPr>
        <dsp:cNvPr id="0" name=""/>
        <dsp:cNvSpPr/>
      </dsp:nvSpPr>
      <dsp:spPr>
        <a:xfrm>
          <a:off x="941246" y="3004656"/>
          <a:ext cx="1947453" cy="123663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14F818B-15CB-4D71-AA0B-D1FCEC4BFAAE}">
      <dsp:nvSpPr>
        <dsp:cNvPr id="0" name=""/>
        <dsp:cNvSpPr/>
      </dsp:nvSpPr>
      <dsp:spPr>
        <a:xfrm>
          <a:off x="1157630" y="3210220"/>
          <a:ext cx="1947453" cy="123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latin typeface="Calibri" panose="020F0502020204030204" pitchFamily="34" charset="0"/>
              <a:cs typeface="Calibri" panose="020F0502020204030204" pitchFamily="34" charset="0"/>
            </a:rPr>
            <a:t>Сельское хозяйство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latin typeface="Calibri" panose="020F0502020204030204" pitchFamily="34" charset="0"/>
              <a:cs typeface="Calibri" panose="020F0502020204030204" pitchFamily="34" charset="0"/>
            </a:rPr>
            <a:t>756,3 тыс. руб.</a:t>
          </a:r>
          <a:endParaRPr lang="ru-RU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193850" y="3246440"/>
        <a:ext cx="1875013" cy="1164192"/>
      </dsp:txXfrm>
    </dsp:sp>
    <dsp:sp modelId="{6C0606DB-DA2D-4449-9A74-34BF7ABC05C3}">
      <dsp:nvSpPr>
        <dsp:cNvPr id="0" name=""/>
        <dsp:cNvSpPr/>
      </dsp:nvSpPr>
      <dsp:spPr>
        <a:xfrm>
          <a:off x="8258" y="4848630"/>
          <a:ext cx="1947453" cy="123663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5D79B9C-5B5B-4F59-93E4-88557D30D2D9}">
      <dsp:nvSpPr>
        <dsp:cNvPr id="0" name=""/>
        <dsp:cNvSpPr/>
      </dsp:nvSpPr>
      <dsp:spPr>
        <a:xfrm>
          <a:off x="224642" y="5054195"/>
          <a:ext cx="1947453" cy="123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Районная ветеринарная станция                         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486,3 тыс. руб.</a:t>
          </a:r>
        </a:p>
      </dsp:txBody>
      <dsp:txXfrm>
        <a:off x="260862" y="5090415"/>
        <a:ext cx="1875013" cy="1164192"/>
      </dsp:txXfrm>
    </dsp:sp>
    <dsp:sp modelId="{A585CACC-D7B4-49B3-9654-64594D7BE60E}">
      <dsp:nvSpPr>
        <dsp:cNvPr id="0" name=""/>
        <dsp:cNvSpPr/>
      </dsp:nvSpPr>
      <dsp:spPr>
        <a:xfrm>
          <a:off x="2938050" y="4848630"/>
          <a:ext cx="2929398" cy="1236632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C17191-4879-48D4-A764-ED74198CCA7D}">
      <dsp:nvSpPr>
        <dsp:cNvPr id="0" name=""/>
        <dsp:cNvSpPr/>
      </dsp:nvSpPr>
      <dsp:spPr>
        <a:xfrm>
          <a:off x="3154434" y="5054195"/>
          <a:ext cx="2929398" cy="123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Поддержка сельхозпроизводителей</a:t>
          </a:r>
          <a:endParaRPr lang="ru-RU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 270,0 тыс. руб.</a:t>
          </a:r>
        </a:p>
      </dsp:txBody>
      <dsp:txXfrm>
        <a:off x="3190654" y="5090415"/>
        <a:ext cx="2856958" cy="1164192"/>
      </dsp:txXfrm>
    </dsp:sp>
    <dsp:sp modelId="{99DFC44C-DA23-451D-8327-2853117A6EE2}">
      <dsp:nvSpPr>
        <dsp:cNvPr id="0" name=""/>
        <dsp:cNvSpPr/>
      </dsp:nvSpPr>
      <dsp:spPr>
        <a:xfrm>
          <a:off x="3378001" y="2989581"/>
          <a:ext cx="2318852" cy="12366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5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AF449FD-132B-4D6C-BB5F-4B2FB1361050}">
      <dsp:nvSpPr>
        <dsp:cNvPr id="0" name=""/>
        <dsp:cNvSpPr/>
      </dsp:nvSpPr>
      <dsp:spPr>
        <a:xfrm>
          <a:off x="3594385" y="3195146"/>
          <a:ext cx="2318852" cy="123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Субсидирование городских автобусных перевозок                      208,2 тыс. руб.</a:t>
          </a:r>
        </a:p>
      </dsp:txBody>
      <dsp:txXfrm>
        <a:off x="3630605" y="3231366"/>
        <a:ext cx="2246412" cy="1164192"/>
      </dsp:txXfrm>
    </dsp:sp>
    <dsp:sp modelId="{97E44648-8C0C-46C8-8C30-65B59FAE6401}">
      <dsp:nvSpPr>
        <dsp:cNvPr id="0" name=""/>
        <dsp:cNvSpPr/>
      </dsp:nvSpPr>
      <dsp:spPr>
        <a:xfrm>
          <a:off x="6583670" y="3034298"/>
          <a:ext cx="2698547" cy="1236632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AED77F3-F895-49F7-9308-026635581DB5}">
      <dsp:nvSpPr>
        <dsp:cNvPr id="0" name=""/>
        <dsp:cNvSpPr/>
      </dsp:nvSpPr>
      <dsp:spPr>
        <a:xfrm>
          <a:off x="6800054" y="3239862"/>
          <a:ext cx="2698547" cy="123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Субсидии топливоснабжающим организациям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311,4 тыс. руб.</a:t>
          </a:r>
        </a:p>
      </dsp:txBody>
      <dsp:txXfrm>
        <a:off x="6836274" y="3276082"/>
        <a:ext cx="2626107" cy="1164192"/>
      </dsp:txXfrm>
    </dsp:sp>
    <dsp:sp modelId="{8A385EAE-9307-46D9-BADB-A41D6CFDD6B6}">
      <dsp:nvSpPr>
        <dsp:cNvPr id="0" name=""/>
        <dsp:cNvSpPr/>
      </dsp:nvSpPr>
      <dsp:spPr>
        <a:xfrm>
          <a:off x="9952496" y="3045613"/>
          <a:ext cx="1947453" cy="1236632"/>
        </a:xfrm>
        <a:prstGeom prst="roundRect">
          <a:avLst>
            <a:gd name="adj" fmla="val 10000"/>
          </a:avLst>
        </a:prstGeom>
        <a:solidFill>
          <a:srgbClr val="FF00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22D711E-40E3-4E4F-B88A-D6F8F2DD1167}">
      <dsp:nvSpPr>
        <dsp:cNvPr id="0" name=""/>
        <dsp:cNvSpPr/>
      </dsp:nvSpPr>
      <dsp:spPr>
        <a:xfrm>
          <a:off x="10168880" y="3251177"/>
          <a:ext cx="1947453" cy="12366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Другие расходы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13,5 тыс. руб.</a:t>
          </a:r>
        </a:p>
      </dsp:txBody>
      <dsp:txXfrm>
        <a:off x="10205100" y="3287397"/>
        <a:ext cx="1875013" cy="1164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0.51481</cdr:x>
      <cdr:y>0.04319</cdr:y>
    </cdr:from>
    <cdr:to>
      <cdr:x>0.96144</cdr:x>
      <cdr:y>0.22569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89812" y="218515"/>
          <a:ext cx="5109882" cy="9233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Всего 651,1 тыс. рублей</a:t>
          </a:r>
          <a:endParaRPr lang="ru-RU" sz="24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F63CBE-4B23-4D64-B194-876390B0A08B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A8E15D-91FB-43AA-8805-53F79681C1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A8E15D-91FB-43AA-8805-53F79681C1D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08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46088" y="3086100"/>
            <a:ext cx="11263312" cy="3305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03D6C655-F8EC-433A-AEED-11174E6BF5FA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463" y="5956300"/>
            <a:ext cx="10160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146245EA-56D2-467E-B214-3AF361EAD6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95697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/>
          </p:cNvSpPr>
          <p:nvPr/>
        </p:nvSpPr>
        <p:spPr>
          <a:xfrm>
            <a:off x="439738" y="614363"/>
            <a:ext cx="11309350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D2402-AC66-4EE7-9880-8CCFD5F3FD8C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E80-5061-4C6A-937A-DEF146992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33437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spect="1"/>
          </p:cNvSpPr>
          <p:nvPr/>
        </p:nvSpPr>
        <p:spPr>
          <a:xfrm>
            <a:off x="8839200" y="600075"/>
            <a:ext cx="2906713" cy="5816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188" y="5956300"/>
            <a:ext cx="1328737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1AF1DFF7-5383-4510-A6B9-C9B8C56CF685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700" y="5951538"/>
            <a:ext cx="78962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7338" y="5956300"/>
            <a:ext cx="1163637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C5215698-CF6C-4559-AB13-F490E98C62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100993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spect="1"/>
          </p:cNvSpPr>
          <p:nvPr/>
        </p:nvSpPr>
        <p:spPr>
          <a:xfrm>
            <a:off x="439738" y="614363"/>
            <a:ext cx="11309350" cy="11890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8CF78-B30D-4C58-AF09-BD9F1129A4FE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FAF9E-52F0-40BF-947F-1822FBF4E4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132655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spect="1"/>
          </p:cNvSpPr>
          <p:nvPr/>
        </p:nvSpPr>
        <p:spPr>
          <a:xfrm>
            <a:off x="447675" y="5141913"/>
            <a:ext cx="11290300" cy="12588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/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E6FD58AC-0CC3-4949-8DC0-6E8654B10021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54821FC3-064F-44A6-9ACA-E6DBBD4B73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59981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spect="1"/>
          </p:cNvSpPr>
          <p:nvPr/>
        </p:nvSpPr>
        <p:spPr>
          <a:xfrm>
            <a:off x="446088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7CF27-64C8-4D08-BE82-F114CE7A6207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BF0C3-CC30-407A-8436-0288228B5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72424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spect="1"/>
          </p:cNvSpPr>
          <p:nvPr/>
        </p:nvSpPr>
        <p:spPr>
          <a:xfrm>
            <a:off x="446088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EF5D-840C-4790-9A2D-8C95A3887C45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A79B3-90F0-4A4F-ACC3-6E8A1EDF9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1633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spect="1"/>
          </p:cNvSpPr>
          <p:nvPr/>
        </p:nvSpPr>
        <p:spPr>
          <a:xfrm>
            <a:off x="441325" y="606425"/>
            <a:ext cx="11299825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6FA5F-E32B-43A2-8948-42A2080343AC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DD928-2E6A-4A13-93AA-5EBB27255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69150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8A4E8-91A0-470C-8054-5EF0E1EF2BEE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FA4A8-E962-4261-8624-0005946089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96216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spect="1"/>
          </p:cNvSpPr>
          <p:nvPr/>
        </p:nvSpPr>
        <p:spPr>
          <a:xfrm>
            <a:off x="447675" y="5141913"/>
            <a:ext cx="11298238" cy="12747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E978BF34-D66A-4F29-BC56-72E625600C05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A1410086-7FB7-47ED-BD24-146FFC3727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98121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/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8CA54-E029-49D8-9988-A67999815A55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A17B4-6C98-4C38-8DAB-3DB95CC1EC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331076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025" y="704850"/>
            <a:ext cx="11029950" cy="11890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81025" y="2335213"/>
            <a:ext cx="110299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713" y="595630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309E50BB-E59A-484E-81CA-68853DF5C21D}" type="datetime1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025" y="5951538"/>
            <a:ext cx="6916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cap="all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463" y="5956300"/>
            <a:ext cx="1052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A6C10560-2B86-485D-B7A3-B70C821460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088" y="457200"/>
            <a:ext cx="3703637" cy="952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275" y="454025"/>
            <a:ext cx="3703638" cy="9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00" y="457200"/>
            <a:ext cx="3703638" cy="920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15" r:id="rId7"/>
    <p:sldLayoutId id="2147483823" r:id="rId8"/>
    <p:sldLayoutId id="2147483816" r:id="rId9"/>
    <p:sldLayoutId id="2147483824" r:id="rId10"/>
    <p:sldLayoutId id="2147483825" r:id="rId11"/>
  </p:sldLayoutIdLst>
  <p:transition spd="slow">
    <p:wipe/>
  </p:transition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Gill Sans MT" panose="020B0502020104020203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4800" indent="-3048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ern="1200">
          <a:solidFill>
            <a:schemeClr val="tx2"/>
          </a:solidFill>
          <a:latin typeface="+mn-lt"/>
          <a:ea typeface="+mn-ea"/>
          <a:cs typeface="+mn-cs"/>
        </a:defRPr>
      </a:lvl1pPr>
      <a:lvl2pPr marL="628650" indent="-30480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98525" indent="-269875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1425" indent="-233363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1788" indent="-233363" algn="l" defTabSz="457200" rtl="0" eaLnBrk="0" fontAlgn="base" hangingPunct="0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fin.gov.by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8C565D-A991-4381-AC37-76A58A4A128F}"/>
              </a:ext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79106" y="1508124"/>
            <a:ext cx="7434263" cy="3702050"/>
          </a:xfrm>
        </p:spPr>
        <p:txBody>
          <a:bodyPr/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50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50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5000" b="1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исполнение </a:t>
            </a:r>
            <a:r>
              <a:rPr lang="ru-RU" sz="50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бюджета Толочинского района </a:t>
            </a:r>
            <a:br>
              <a:rPr lang="ru-RU" sz="50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50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2020 </a:t>
            </a:r>
            <a:r>
              <a:rPr lang="ru-RU" sz="5000" b="1" dirty="0" smtClean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год</a:t>
            </a:r>
            <a:endParaRPr lang="ru-RU" sz="5000" b="1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7180431-F4DE-415D-BCBB-9316423C37C1}"/>
              </a:ext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6088" y="454025"/>
            <a:ext cx="11299825" cy="51276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EABD997-5EF9-4E9B-AFBB-F6DFAAF3ADF0}"/>
              </a:ext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6200000" flipV="1">
            <a:off x="2209007" y="3329781"/>
            <a:ext cx="3702050" cy="587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9AB5EE6-A047-4B18-B998-D46DF3CC36FE}"/>
              </a:ext>
              <a:ext uri="{C183D7F6-B498-43B3-948B-1728B52AA6E4}"/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46088" y="5878513"/>
            <a:ext cx="11299825" cy="512762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xtBox 2"/>
          <p:cNvSpPr txBox="1"/>
          <p:nvPr/>
        </p:nvSpPr>
        <p:spPr>
          <a:xfrm>
            <a:off x="446088" y="1508125"/>
            <a:ext cx="349885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Финансовый отдел </a:t>
            </a:r>
          </a:p>
          <a:p>
            <a:pPr>
              <a:defRPr/>
            </a:pP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Толочинского райисполкома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089453"/>
              </p:ext>
            </p:extLst>
          </p:nvPr>
        </p:nvGraphicFramePr>
        <p:xfrm>
          <a:off x="-977340" y="0"/>
          <a:ext cx="12828588" cy="695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4" name="Диаграмма" r:id="rId3" imgW="12845385" imgH="6968332" progId="Excel.Chart.8">
                  <p:embed/>
                </p:oleObj>
              </mc:Choice>
              <mc:Fallback>
                <p:oleObj name="Диаграмма" r:id="rId3" imgW="12845385" imgH="6968332" progId="Excel.Chart.8">
                  <p:embed/>
                  <p:pic>
                    <p:nvPicPr>
                      <p:cNvPr id="0" name="Объект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77340" y="0"/>
                        <a:ext cx="12828588" cy="695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98078"/>
              </p:ext>
            </p:extLst>
          </p:nvPr>
        </p:nvGraphicFramePr>
        <p:xfrm>
          <a:off x="7835153" y="4670613"/>
          <a:ext cx="4177553" cy="1969793"/>
        </p:xfrm>
        <a:graphic>
          <a:graphicData uri="http://schemas.openxmlformats.org/drawingml/2006/table">
            <a:tbl>
              <a:tblPr>
                <a:tableStyleId>{46F890A9-2807-4EBB-B81D-B2AA78EC7F39}</a:tableStyleId>
              </a:tblPr>
              <a:tblGrid>
                <a:gridCol w="2019393">
                  <a:extLst>
                    <a:ext uri="{9D8B030D-6E8A-4147-A177-3AD203B41FA5}">
                      <a16:colId xmlns:a16="http://schemas.microsoft.com/office/drawing/2014/main" val="1352863415"/>
                    </a:ext>
                  </a:extLst>
                </a:gridCol>
                <a:gridCol w="1153750">
                  <a:extLst>
                    <a:ext uri="{9D8B030D-6E8A-4147-A177-3AD203B41FA5}">
                      <a16:colId xmlns:a16="http://schemas.microsoft.com/office/drawing/2014/main" val="2740822226"/>
                    </a:ext>
                  </a:extLst>
                </a:gridCol>
                <a:gridCol w="1004410">
                  <a:extLst>
                    <a:ext uri="{9D8B030D-6E8A-4147-A177-3AD203B41FA5}">
                      <a16:colId xmlns:a16="http://schemas.microsoft.com/office/drawing/2014/main" val="2665982029"/>
                    </a:ext>
                  </a:extLst>
                </a:gridCol>
              </a:tblGrid>
              <a:tr h="4350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2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kumimoji="0" lang="ru-RU" alt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2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Сумма</a:t>
                      </a:r>
                      <a:endParaRPr kumimoji="0" lang="ru-RU" altLang="ru-RU" sz="11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(тыс. руб.)</a:t>
                      </a:r>
                      <a:endParaRPr kumimoji="0" lang="ru-RU" alt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2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Удельный вес, %%</a:t>
                      </a:r>
                      <a:endParaRPr kumimoji="0" lang="ru-RU" alt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4606988"/>
                  </a:ext>
                </a:extLst>
              </a:tr>
              <a:tr h="548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2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ВСЕГО РАСХОДЫ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за 2020 г.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2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41 482,7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2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456994"/>
                  </a:ext>
                </a:extLst>
              </a:tr>
              <a:tr h="9262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2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из них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на социальную сферу</a:t>
                      </a:r>
                      <a:endParaRPr kumimoji="0" lang="ru-RU" alt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2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31 687,1</a:t>
                      </a:r>
                      <a:endParaRPr kumimoji="0" lang="ru-RU" alt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2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2"/>
                        </a:buClr>
                        <a:buSzPct val="92000"/>
                        <a:buFont typeface="Wingdings 2" panose="05020102010507070707" pitchFamily="18" charset="2"/>
                        <a:defRPr sz="10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76,4</a:t>
                      </a:r>
                      <a:endParaRPr kumimoji="0" lang="ru-RU" alt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44554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150" y="612775"/>
            <a:ext cx="11029950" cy="606425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Расходы на общегосударственную деятельность</a:t>
            </a:r>
            <a:endParaRPr lang="ru-RU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585375"/>
              </p:ext>
            </p:extLst>
          </p:nvPr>
        </p:nvGraphicFramePr>
        <p:xfrm>
          <a:off x="1445764" y="1956735"/>
          <a:ext cx="9014721" cy="50599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769304">
                  <a:extLst>
                    <a:ext uri="{9D8B030D-6E8A-4147-A177-3AD203B41FA5}">
                      <a16:colId xmlns:a16="http://schemas.microsoft.com/office/drawing/2014/main" val="2088785555"/>
                    </a:ext>
                  </a:extLst>
                </a:gridCol>
                <a:gridCol w="2245417">
                  <a:extLst>
                    <a:ext uri="{9D8B030D-6E8A-4147-A177-3AD203B41FA5}">
                      <a16:colId xmlns:a16="http://schemas.microsoft.com/office/drawing/2014/main" val="3549019273"/>
                    </a:ext>
                  </a:extLst>
                </a:gridCol>
              </a:tblGrid>
              <a:tr h="64011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показателей</a:t>
                      </a:r>
                      <a:endParaRPr lang="ru-RU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Исполнение 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</a:t>
                      </a:r>
                      <a:r>
                        <a:rPr lang="ru-RU" sz="18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год (тыс. руб.)</a:t>
                      </a:r>
                      <a:endParaRPr lang="ru-RU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 anchor="ctr"/>
                </a:tc>
                <a:extLst>
                  <a:ext uri="{0D108BD9-81ED-4DB2-BD59-A6C34878D82A}">
                    <a16:rowId xmlns:a16="http://schemas.microsoft.com/office/drawing/2014/main" val="1220062370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С Е Г О</a:t>
                      </a:r>
                      <a:endParaRPr lang="ru-RU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4 214,6</a:t>
                      </a:r>
                      <a:endParaRPr lang="ru-RU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 anchor="ctr"/>
                </a:tc>
                <a:extLst>
                  <a:ext uri="{0D108BD9-81ED-4DB2-BD59-A6C34878D82A}">
                    <a16:rowId xmlns:a16="http://schemas.microsoft.com/office/drawing/2014/main" val="602146609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из них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 anchor="ctr"/>
                </a:tc>
                <a:extLst>
                  <a:ext uri="{0D108BD9-81ED-4DB2-BD59-A6C34878D82A}">
                    <a16:rowId xmlns:a16="http://schemas.microsoft.com/office/drawing/2014/main" val="1893132253"/>
                  </a:ext>
                </a:extLst>
              </a:tr>
              <a:tr h="640117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Органы местного управления</a:t>
                      </a:r>
                      <a:r>
                        <a:rPr lang="ru-RU" sz="18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и самоуправления (райисполком и его структурные подразделения, сельские исполкомы)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2 590,0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 anchor="ctr"/>
                </a:tc>
                <a:extLst>
                  <a:ext uri="{0D108BD9-81ED-4DB2-BD59-A6C34878D82A}">
                    <a16:rowId xmlns:a16="http://schemas.microsoft.com/office/drawing/2014/main" val="228414535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Вклады в уставные фонды организаций </a:t>
                      </a:r>
                    </a:p>
                    <a:p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(сельскохозяйственные</a:t>
                      </a:r>
                      <a:r>
                        <a:rPr lang="ru-RU" sz="18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предприятия)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716,7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 anchor="ctr"/>
                </a:tc>
                <a:extLst>
                  <a:ext uri="{0D108BD9-81ED-4DB2-BD59-A6C34878D82A}">
                    <a16:rowId xmlns:a16="http://schemas.microsoft.com/office/drawing/2014/main" val="1777314952"/>
                  </a:ext>
                </a:extLst>
              </a:tr>
              <a:tr h="914453">
                <a:tc>
                  <a:txBody>
                    <a:bodyPr/>
                    <a:lstStyle/>
                    <a:p>
                      <a:r>
                        <a:rPr lang="ru-BY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Государственное учреждение  «Центр по обеспечению  деятельности бюджетных  организаций и государственных  </a:t>
                      </a:r>
                      <a:endParaRPr lang="ru-RU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BY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рганов</a:t>
                      </a:r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Толочинского района</a:t>
                      </a:r>
                      <a:r>
                        <a:rPr lang="ru-BY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800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601,5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 anchor="ctr"/>
                </a:tc>
                <a:extLst>
                  <a:ext uri="{0D108BD9-81ED-4DB2-BD59-A6C34878D82A}">
                    <a16:rowId xmlns:a16="http://schemas.microsoft.com/office/drawing/2014/main" val="3926761553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Государственное учреждение «Толочинский районный архив»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38,2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 anchor="ctr"/>
                </a:tc>
                <a:extLst>
                  <a:ext uri="{0D108BD9-81ED-4DB2-BD59-A6C34878D82A}">
                    <a16:rowId xmlns:a16="http://schemas.microsoft.com/office/drawing/2014/main" val="3087517339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Благоустройство воинских захоронений</a:t>
                      </a:r>
                      <a:r>
                        <a:rPr lang="ru-RU" sz="18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и ремонт памятников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24,3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 anchor="ctr"/>
                </a:tc>
                <a:extLst>
                  <a:ext uri="{0D108BD9-81ED-4DB2-BD59-A6C34878D82A}">
                    <a16:rowId xmlns:a16="http://schemas.microsoft.com/office/drawing/2014/main" val="2785545305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Снос ветхих и пустующих домов в сельской местности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19,9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 anchor="ctr"/>
                </a:tc>
                <a:extLst>
                  <a:ext uri="{0D108BD9-81ED-4DB2-BD59-A6C34878D82A}">
                    <a16:rowId xmlns:a16="http://schemas.microsoft.com/office/drawing/2014/main" val="3669428605"/>
                  </a:ext>
                </a:extLst>
              </a:tr>
              <a:tr h="370861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Возмещение расходов по оплате услуг адвокатов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11,8</a:t>
                      </a:r>
                      <a:endParaRPr lang="ru-RU" sz="1800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0" marR="91430" marT="45723" marB="45723" anchor="ctr"/>
                </a:tc>
                <a:extLst>
                  <a:ext uri="{0D108BD9-81ED-4DB2-BD59-A6C34878D82A}">
                    <a16:rowId xmlns:a16="http://schemas.microsoft.com/office/drawing/2014/main" val="397035871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2459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" y="663575"/>
            <a:ext cx="11029950" cy="59372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Расходы на жилищно-коммунальное хозяйство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3555" name="Объект 8"/>
          <p:cNvGraphicFramePr>
            <a:graphicFrameLocks noGrp="1"/>
          </p:cNvGraphicFramePr>
          <p:nvPr>
            <p:ph idx="1"/>
          </p:nvPr>
        </p:nvGraphicFramePr>
        <p:xfrm>
          <a:off x="157163" y="1709738"/>
          <a:ext cx="10283825" cy="501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70" name="Диаграмма" r:id="rId3" imgW="10290940" imgH="5017443" progId="Excel.Chart.8">
                  <p:embed/>
                </p:oleObj>
              </mc:Choice>
              <mc:Fallback>
                <p:oleObj name="Диаграмма" r:id="rId3" imgW="10290940" imgH="5017443" progId="Excel.Chart.8">
                  <p:embed/>
                  <p:pic>
                    <p:nvPicPr>
                      <p:cNvPr id="0" name="Объект 8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3" y="1709738"/>
                        <a:ext cx="10283825" cy="5010150"/>
                      </a:xfrm>
                      <a:prstGeom prst="rect">
                        <a:avLst/>
                      </a:prstGeom>
                      <a:solidFill>
                        <a:srgbClr val="F2F5D8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TextBox 9"/>
          <p:cNvSpPr txBox="1">
            <a:spLocks noChangeArrowheads="1"/>
          </p:cNvSpPr>
          <p:nvPr/>
        </p:nvSpPr>
        <p:spPr bwMode="auto">
          <a:xfrm>
            <a:off x="3722688" y="3575050"/>
            <a:ext cx="2828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/>
            <a:r>
              <a:rPr lang="ru-RU" altLang="ru-RU" sz="2400" b="1">
                <a:latin typeface="Calibri" panose="020F0502020204030204" pitchFamily="34" charset="0"/>
                <a:cs typeface="Calibri" panose="020F0502020204030204" pitchFamily="34" charset="0"/>
              </a:rPr>
              <a:t>ВСЕГО </a:t>
            </a:r>
          </a:p>
          <a:p>
            <a:pPr algn="ctr"/>
            <a:r>
              <a:rPr lang="ru-RU" altLang="ru-RU" sz="2400" b="1">
                <a:latin typeface="Calibri" panose="020F0502020204030204" pitchFamily="34" charset="0"/>
                <a:cs typeface="Calibri" panose="020F0502020204030204" pitchFamily="34" charset="0"/>
              </a:rPr>
              <a:t>4 142,7 тыс. рублей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025" y="701675"/>
            <a:ext cx="11029950" cy="1011238"/>
          </a:xfrm>
        </p:spPr>
        <p:txBody>
          <a:bodyPr anchor="t"/>
          <a:lstStyle/>
          <a:p>
            <a:pPr>
              <a:defRPr/>
            </a:pP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Финансирование здравоохранения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680211"/>
              </p:ext>
            </p:extLst>
          </p:nvPr>
        </p:nvGraphicFramePr>
        <p:xfrm>
          <a:off x="672351" y="1437330"/>
          <a:ext cx="11196921" cy="5155212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6992171">
                  <a:extLst>
                    <a:ext uri="{9D8B030D-6E8A-4147-A177-3AD203B41FA5}">
                      <a16:colId xmlns:a16="http://schemas.microsoft.com/office/drawing/2014/main" val="993690499"/>
                    </a:ext>
                  </a:extLst>
                </a:gridCol>
                <a:gridCol w="2102375">
                  <a:extLst>
                    <a:ext uri="{9D8B030D-6E8A-4147-A177-3AD203B41FA5}">
                      <a16:colId xmlns:a16="http://schemas.microsoft.com/office/drawing/2014/main" val="2528495673"/>
                    </a:ext>
                  </a:extLst>
                </a:gridCol>
                <a:gridCol w="2102375">
                  <a:extLst>
                    <a:ext uri="{9D8B030D-6E8A-4147-A177-3AD203B41FA5}">
                      <a16:colId xmlns:a16="http://schemas.microsoft.com/office/drawing/2014/main" val="2412743693"/>
                    </a:ext>
                  </a:extLst>
                </a:gridCol>
              </a:tblGrid>
              <a:tr h="4827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</a:t>
                      </a:r>
                    </a:p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показателей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Исполнение </a:t>
                      </a:r>
                    </a:p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 2020 год </a:t>
                      </a:r>
                    </a:p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(тыс. руб.)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Удельный вес, </a:t>
                      </a:r>
                    </a:p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%%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ctr"/>
                </a:tc>
                <a:extLst>
                  <a:ext uri="{0D108BD9-81ED-4DB2-BD59-A6C34878D82A}">
                    <a16:rowId xmlns:a16="http://schemas.microsoft.com/office/drawing/2014/main" val="3249201755"/>
                  </a:ext>
                </a:extLst>
              </a:tr>
              <a:tr h="24789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ВСЕГО РАСХОДЫ  НА ЗДРАВООХРАНЕНИЕ</a:t>
                      </a: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10 843,1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4177667129"/>
                  </a:ext>
                </a:extLst>
              </a:tr>
              <a:tr h="24521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том числе:</a:t>
                      </a: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4193837004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ru-RU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зарплата с отчислениями на соцстрах</a:t>
                      </a:r>
                      <a:endParaRPr lang="ru-RU" sz="1600" b="1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7 484,2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3557100894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медикаменты</a:t>
                      </a: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1 148,0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1354990306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питание</a:t>
                      </a: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216,3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2815656008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транспортные услуги</a:t>
                      </a: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3414486533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коммунальные услуги</a:t>
                      </a: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910,3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2299127678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ремонт оборудования и зданий</a:t>
                      </a: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128,5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3141618514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ru-RU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т</a:t>
                      </a:r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рансферты населению </a:t>
                      </a:r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(бесплатные и льготные медикаменты)</a:t>
                      </a:r>
                      <a:endParaRPr lang="ru-RU" sz="1600" b="1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622,7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2306137955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ru-RU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п</a:t>
                      </a:r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риобретение оборудования</a:t>
                      </a: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504366998"/>
                  </a:ext>
                </a:extLst>
              </a:tr>
              <a:tr h="26700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другие расходы</a:t>
                      </a: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2286723997"/>
                  </a:ext>
                </a:extLst>
              </a:tr>
              <a:tr h="720252">
                <a:tc>
                  <a:txBody>
                    <a:bodyPr/>
                    <a:lstStyle/>
                    <a:p>
                      <a:pPr algn="l" fontAlgn="b"/>
                      <a:endParaRPr lang="ru-RU" sz="1600" b="0" i="1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справочно:</a:t>
                      </a:r>
                      <a:r>
                        <a:rPr lang="ru-RU" sz="16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algn="l" fontAlgn="b"/>
                      <a:r>
                        <a:rPr lang="ru-RU" sz="16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из общих расходов направлено на  </a:t>
                      </a:r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расходы</a:t>
                      </a:r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endParaRPr lang="ru-RU" sz="1600" b="0" i="1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связанные  с </a:t>
                      </a:r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противодействием </a:t>
                      </a:r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COVID-19</a:t>
                      </a:r>
                      <a:r>
                        <a:rPr lang="ru-RU" sz="16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ru-RU" sz="16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746,3</a:t>
                      </a: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6,9</a:t>
                      </a:r>
                      <a:endParaRPr lang="ru-RU" sz="16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4041217271"/>
                  </a:ext>
                </a:extLst>
              </a:tr>
              <a:tr h="405187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из них</a:t>
                      </a:r>
                      <a:r>
                        <a:rPr lang="ru-RU" sz="16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на </a:t>
                      </a:r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выплату </a:t>
                      </a:r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надбавок за работу в условиях, </a:t>
                      </a:r>
                      <a:endParaRPr lang="ru-RU" sz="1600" b="0" i="1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связанных </a:t>
                      </a:r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 </a:t>
                      </a:r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инфекциями</a:t>
                      </a:r>
                      <a:r>
                        <a:rPr lang="ru-RU" sz="16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(с учетом отчислений на соцстрах)</a:t>
                      </a:r>
                      <a:endParaRPr lang="ru-RU" sz="16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519,7</a:t>
                      </a:r>
                    </a:p>
                  </a:txBody>
                  <a:tcPr marL="7893" marR="7893" marT="789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4,8</a:t>
                      </a:r>
                      <a:endParaRPr lang="ru-RU" sz="16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893" marR="7893" marT="7893" marB="0" anchor="b"/>
                </a:tc>
                <a:extLst>
                  <a:ext uri="{0D108BD9-81ED-4DB2-BD59-A6C34878D82A}">
                    <a16:rowId xmlns:a16="http://schemas.microsoft.com/office/drawing/2014/main" val="58180116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048" y="600635"/>
            <a:ext cx="11029950" cy="663575"/>
          </a:xfrm>
        </p:spPr>
        <p:txBody>
          <a:bodyPr anchor="t"/>
          <a:lstStyle/>
          <a:p>
            <a:pPr>
              <a:defRPr/>
            </a:pPr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Финансирование государственных программ</a:t>
            </a:r>
            <a:endParaRPr lang="ru-RU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0676841"/>
              </p:ext>
            </p:extLst>
          </p:nvPr>
        </p:nvGraphicFramePr>
        <p:xfrm>
          <a:off x="448048" y="1361584"/>
          <a:ext cx="11313646" cy="5496416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9125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7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5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Наименование </a:t>
                      </a:r>
                      <a:endParaRPr lang="ru-RU" sz="1800" u="none" strike="noStrike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Финансирование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за 2020 год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(</a:t>
                      </a:r>
                      <a:r>
                        <a:rPr lang="ru-RU" sz="14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тыс. руб.)</a:t>
                      </a:r>
                      <a:endParaRPr lang="ru-RU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ВСЕГО</a:t>
                      </a:r>
                      <a:r>
                        <a:rPr lang="ru-RU" sz="1600" b="1" i="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РАСХОДЫ</a:t>
                      </a:r>
                      <a:endParaRPr lang="ru-RU" sz="16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41 482,7</a:t>
                      </a:r>
                      <a:endParaRPr lang="ru-RU" sz="16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7545265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Финансирование</a:t>
                      </a:r>
                      <a:r>
                        <a:rPr lang="ru-RU" sz="1600" b="1" i="1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государственных программ</a:t>
                      </a:r>
                      <a:endParaRPr lang="ru-RU" sz="1600" b="1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37 412,1</a:t>
                      </a:r>
                      <a:endParaRPr lang="ru-RU" sz="1600" b="1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5947912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удельный вес, %%</a:t>
                      </a:r>
                      <a:endParaRPr lang="ru-RU" sz="1600" b="1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90,2</a:t>
                      </a:r>
                      <a:endParaRPr lang="ru-RU" sz="1600" b="1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7529939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Образование и молодежная политика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16 797,2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Здоровье народа и демографическая безопасность 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10 873,5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Комфортное жилье и благоприятная среда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4 068,2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Культура Беларуси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1 936,3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Социальная защита </a:t>
                      </a:r>
                      <a:r>
                        <a:rPr lang="ru-RU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и </a:t>
                      </a:r>
                      <a:r>
                        <a:rPr lang="ru-RU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содействие </a:t>
                      </a:r>
                      <a:r>
                        <a:rPr lang="ru-RU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занятости населения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1 274,6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Развитие аграрного бизнеса 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757,6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Управление государственными финансами и регулирование финансового рынка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734,3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7190186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Развитие физической культуры и спорта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662,6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Развитие транспортного комплекса</a:t>
                      </a:r>
                      <a:endParaRPr lang="ru-RU" sz="1600" b="0" i="0" u="none" strike="noStrike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208,2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Охрана окружающей среды и устойчивое использование природных ресурсов</a:t>
                      </a:r>
                      <a:endParaRPr lang="ru-RU" sz="1600" b="0" i="0" u="none" strike="noStrike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57,6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Увековечение погибших при защите Отечества и сохранение памяти о жертвах </a:t>
                      </a:r>
                      <a:r>
                        <a:rPr lang="ru-RU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войн 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24,3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1915943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Строительство жилья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17,7</a:t>
                      </a:r>
                      <a:endParaRPr lang="ru-RU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4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Непрограммные</a:t>
                      </a:r>
                      <a:r>
                        <a:rPr lang="ru-RU" sz="1600" b="1" i="1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расходы</a:t>
                      </a:r>
                      <a:endParaRPr lang="ru-RU" sz="1600" b="1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4 070,6</a:t>
                      </a:r>
                      <a:endParaRPr lang="ru-RU" sz="1600" b="1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7983033"/>
                  </a:ext>
                </a:extLst>
              </a:tr>
              <a:tr h="311547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удельный вес, %%</a:t>
                      </a:r>
                      <a:r>
                        <a:rPr lang="ru-RU" sz="1600" b="0" i="0" u="none" strike="noStrike" baseline="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ru-RU" sz="1600" b="1" i="1" u="none" strike="noStrike" dirty="0" smtClean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9,8</a:t>
                      </a:r>
                      <a:endParaRPr lang="ru-RU" sz="1600" b="1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656587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550" y="665163"/>
            <a:ext cx="7880350" cy="1222375"/>
          </a:xfrm>
        </p:spPr>
        <p:txBody>
          <a:bodyPr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укрепление материально-технической базы бюджетных организаций</a:t>
            </a:r>
          </a:p>
        </p:txBody>
      </p:sp>
      <p:sp>
        <p:nvSpPr>
          <p:cNvPr id="26627" name="TextBox 5"/>
          <p:cNvSpPr txBox="1">
            <a:spLocks noChangeArrowheads="1"/>
          </p:cNvSpPr>
          <p:nvPr/>
        </p:nvSpPr>
        <p:spPr bwMode="auto">
          <a:xfrm>
            <a:off x="8577263" y="1966913"/>
            <a:ext cx="1458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r>
              <a:rPr lang="ru-RU" altLang="ru-RU" b="1" i="1">
                <a:latin typeface="Corbel" panose="020B0503020204020204" pitchFamily="34" charset="0"/>
              </a:rPr>
              <a:t>(тыс. руб.)</a:t>
            </a: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idx="1"/>
          </p:nvPr>
        </p:nvGraphicFramePr>
        <p:xfrm>
          <a:off x="598488" y="2336800"/>
          <a:ext cx="9779000" cy="38750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75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1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1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6632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показателей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Уточненный </a:t>
                      </a:r>
                    </a:p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план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Исполнение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25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Текущий ремонт оборудования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98,4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96,8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253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Текущий ремонт зданий 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347,1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338,8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6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Приобретение оборудования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231,4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228,5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4" marR="91434" marT="45705" marB="45705" anchor="ctr"/>
                </a:tc>
                <a:extLst>
                  <a:ext uri="{0D108BD9-81ED-4DB2-BD59-A6C34878D82A}">
                    <a16:rowId xmlns:a16="http://schemas.microsoft.com/office/drawing/2014/main" val="219482573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663" y="668338"/>
            <a:ext cx="6199187" cy="712787"/>
          </a:xfrm>
        </p:spPr>
        <p:txBody>
          <a:bodyPr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внебюджетная деятельность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022704"/>
              </p:ext>
            </p:extLst>
          </p:nvPr>
        </p:nvGraphicFramePr>
        <p:xfrm>
          <a:off x="96838" y="1476375"/>
          <a:ext cx="11790362" cy="4822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0612">
                  <a:extLst>
                    <a:ext uri="{9D8B030D-6E8A-4147-A177-3AD203B41FA5}">
                      <a16:colId xmlns:a16="http://schemas.microsoft.com/office/drawing/2014/main" val="305879940"/>
                    </a:ext>
                  </a:extLst>
                </a:gridCol>
                <a:gridCol w="1753250">
                  <a:extLst>
                    <a:ext uri="{9D8B030D-6E8A-4147-A177-3AD203B41FA5}">
                      <a16:colId xmlns:a16="http://schemas.microsoft.com/office/drawing/2014/main" val="2298682497"/>
                    </a:ext>
                  </a:extLst>
                </a:gridCol>
                <a:gridCol w="1753250">
                  <a:extLst>
                    <a:ext uri="{9D8B030D-6E8A-4147-A177-3AD203B41FA5}">
                      <a16:colId xmlns:a16="http://schemas.microsoft.com/office/drawing/2014/main" val="1453527360"/>
                    </a:ext>
                  </a:extLst>
                </a:gridCol>
                <a:gridCol w="1753250">
                  <a:extLst>
                    <a:ext uri="{9D8B030D-6E8A-4147-A177-3AD203B41FA5}">
                      <a16:colId xmlns:a16="http://schemas.microsoft.com/office/drawing/2014/main" val="4290490353"/>
                    </a:ext>
                  </a:extLst>
                </a:gridCol>
              </a:tblGrid>
              <a:tr h="736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</a:t>
                      </a:r>
                    </a:p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организации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Поступление </a:t>
                      </a:r>
                      <a:endParaRPr lang="ru-RU" sz="1600" b="1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 2020 год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Поступление 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2019 год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Прирост (снижение)</a:t>
                      </a:r>
                    </a:p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 2019 году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271799"/>
                  </a:ext>
                </a:extLst>
              </a:tr>
              <a:tr h="548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Учреждение здравоохранения "Толочинская центральная районная больница"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339,9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371,7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- 31,8</a:t>
                      </a: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985815"/>
                  </a:ext>
                </a:extLst>
              </a:tr>
              <a:tr h="548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Отдел идеологической работы, культуры и по делам молодежи Толочинского райисполкома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53,9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- 6,7</a:t>
                      </a: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09589"/>
                  </a:ext>
                </a:extLst>
              </a:tr>
              <a:tr h="548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Отдел по образованию </a:t>
                      </a:r>
                    </a:p>
                    <a:p>
                      <a:pPr algn="l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Толочинского райисполкома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- 10,0</a:t>
                      </a: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4930703"/>
                  </a:ext>
                </a:extLst>
              </a:tr>
              <a:tr h="548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Лечебно-профилактическое учреждение   "Толочинская районная  ветеринарная станция"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106,8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</a:t>
                      </a:r>
                      <a:r>
                        <a:rPr lang="ru-RU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27,4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414379"/>
                  </a:ext>
                </a:extLst>
              </a:tr>
              <a:tr h="66300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Государственное учреждение "Территориальный центр  социального обслуживания населения Толочинского района "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66,1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+ 1,8</a:t>
                      </a: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595779"/>
                  </a:ext>
                </a:extLst>
              </a:tr>
              <a:tr h="59027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Сектор спорта и туризма </a:t>
                      </a:r>
                    </a:p>
                    <a:p>
                      <a:pPr algn="l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Толочинского райисполкома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- 60,9</a:t>
                      </a: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0544938"/>
                  </a:ext>
                </a:extLst>
              </a:tr>
              <a:tr h="63960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ИТОГО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635,7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715,9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- 80,2</a:t>
                      </a:r>
                    </a:p>
                  </a:txBody>
                  <a:tcPr marL="5043" marR="5043" marT="50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805609"/>
                  </a:ext>
                </a:extLst>
              </a:tr>
            </a:tbl>
          </a:graphicData>
        </a:graphic>
      </p:graphicFrame>
      <p:sp>
        <p:nvSpPr>
          <p:cNvPr id="27709" name="TextBox 5"/>
          <p:cNvSpPr txBox="1">
            <a:spLocks noChangeArrowheads="1"/>
          </p:cNvSpPr>
          <p:nvPr/>
        </p:nvSpPr>
        <p:spPr bwMode="auto">
          <a:xfrm>
            <a:off x="9302750" y="1108075"/>
            <a:ext cx="1590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r>
              <a:rPr lang="ru-RU" altLang="ru-RU" b="1" i="1">
                <a:solidFill>
                  <a:schemeClr val="bg1"/>
                </a:solidFill>
                <a:latin typeface="Corbel" panose="020B0503020204020204" pitchFamily="34" charset="0"/>
              </a:rPr>
              <a:t>(тыс. руб.)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6202" y="2431849"/>
            <a:ext cx="113061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Gungsuh" pitchFamily="18" charset="-127"/>
                <a:cs typeface="Calibri" panose="020F0502020204030204" pitchFamily="34" charset="0"/>
              </a:rPr>
              <a:t>С 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Gungsuh" pitchFamily="18" charset="-127"/>
                <a:cs typeface="Calibri" panose="020F0502020204030204" pitchFamily="34" charset="0"/>
              </a:rPr>
              <a:t>информацией об исполнении 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Gungsuh" pitchFamily="18" charset="-127"/>
                <a:cs typeface="Calibri" panose="020F0502020204030204" pitchFamily="34" charset="0"/>
              </a:rPr>
              <a:t>республиканского и 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Gungsuh" pitchFamily="18" charset="-127"/>
                <a:cs typeface="Calibri" panose="020F0502020204030204" pitchFamily="34" charset="0"/>
              </a:rPr>
              <a:t>местных бюджетов можно 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Gungsuh" pitchFamily="18" charset="-127"/>
                <a:cs typeface="Calibri" panose="020F0502020204030204" pitchFamily="34" charset="0"/>
              </a:rPr>
              <a:t>ознакомиться на </a:t>
            </a: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Gungsuh" pitchFamily="18" charset="-127"/>
                <a:cs typeface="Calibri" panose="020F0502020204030204" pitchFamily="34" charset="0"/>
              </a:rPr>
              <a:t>официальном сайте Министерства финансов </a:t>
            </a:r>
          </a:p>
          <a:p>
            <a:pPr>
              <a:spcBef>
                <a:spcPts val="0"/>
              </a:spcBef>
            </a:pPr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Gungsuh" pitchFamily="18" charset="-127"/>
                <a:cs typeface="Calibri" panose="020F0502020204030204" pitchFamily="34" charset="0"/>
              </a:rPr>
              <a:t>Республики Беларусь 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Gungsuh" pitchFamily="18" charset="-127"/>
                <a:cs typeface="Calibri" panose="020F0502020204030204" pitchFamily="34" charset="0"/>
                <a:hlinkClick r:id="rId2"/>
              </a:rPr>
              <a:t>www.minfin.gov.by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Gungsuh" pitchFamily="18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7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850" y="654050"/>
            <a:ext cx="11283950" cy="1068388"/>
          </a:xfrm>
        </p:spPr>
        <p:txBody>
          <a:bodyPr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b="1" dirty="0">
                <a:latin typeface="Calibri" panose="020F0502020204030204" pitchFamily="34" charset="0"/>
                <a:cs typeface="Calibri" panose="020F0502020204030204" pitchFamily="34" charset="0"/>
              </a:rPr>
              <a:t>За 2020 год на территории района уплачены налоги и сборы в общей сумме  29 942,8 тыс. рублей;  </a:t>
            </a:r>
            <a:r>
              <a:rPr lang="ru-RU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из них зачислено в бюджеты: 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99137"/>
              </p:ext>
            </p:extLst>
          </p:nvPr>
        </p:nvGraphicFramePr>
        <p:xfrm>
          <a:off x="-427892" y="1908908"/>
          <a:ext cx="10515600" cy="481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094" y="627530"/>
            <a:ext cx="8448675" cy="565150"/>
          </a:xfrm>
        </p:spPr>
        <p:txBody>
          <a:bodyPr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latin typeface="Calibri" panose="020F0502020204030204" pitchFamily="34" charset="0"/>
                <a:cs typeface="Calibri" panose="020F0502020204030204" pitchFamily="34" charset="0"/>
              </a:rPr>
              <a:t>Основные плательщики</a:t>
            </a:r>
            <a:br>
              <a:rPr lang="ru-RU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776055"/>
              </p:ext>
            </p:extLst>
          </p:nvPr>
        </p:nvGraphicFramePr>
        <p:xfrm>
          <a:off x="668732" y="1380564"/>
          <a:ext cx="10861431" cy="5411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363" y="628650"/>
            <a:ext cx="11211578" cy="558800"/>
          </a:xfrm>
        </p:spPr>
        <p:txBody>
          <a:bodyPr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latin typeface="+mn-lt"/>
                <a:cs typeface="Times New Roman" panose="02020603050405020304" pitchFamily="18" charset="0"/>
              </a:rPr>
              <a:t>собственные </a:t>
            </a:r>
            <a:r>
              <a:rPr lang="ru-RU" sz="3600" b="1" dirty="0" smtClean="0">
                <a:latin typeface="+mn-lt"/>
                <a:cs typeface="Times New Roman" panose="02020603050405020304" pitchFamily="18" charset="0"/>
              </a:rPr>
              <a:t>доходы бюджета района</a:t>
            </a:r>
            <a:endParaRPr lang="ru-RU" sz="3600" b="1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134938" y="1376363"/>
          <a:ext cx="10485437" cy="523081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72177">
                  <a:extLst>
                    <a:ext uri="{9D8B030D-6E8A-4147-A177-3AD203B41FA5}">
                      <a16:colId xmlns:a16="http://schemas.microsoft.com/office/drawing/2014/main" val="2604696964"/>
                    </a:ext>
                  </a:extLst>
                </a:gridCol>
                <a:gridCol w="1928315">
                  <a:extLst>
                    <a:ext uri="{9D8B030D-6E8A-4147-A177-3AD203B41FA5}">
                      <a16:colId xmlns:a16="http://schemas.microsoft.com/office/drawing/2014/main" val="3217691223"/>
                    </a:ext>
                  </a:extLst>
                </a:gridCol>
                <a:gridCol w="1928315">
                  <a:extLst>
                    <a:ext uri="{9D8B030D-6E8A-4147-A177-3AD203B41FA5}">
                      <a16:colId xmlns:a16="http://schemas.microsoft.com/office/drawing/2014/main" val="2935686437"/>
                    </a:ext>
                  </a:extLst>
                </a:gridCol>
                <a:gridCol w="1928315">
                  <a:extLst>
                    <a:ext uri="{9D8B030D-6E8A-4147-A177-3AD203B41FA5}">
                      <a16:colId xmlns:a16="http://schemas.microsoft.com/office/drawing/2014/main" val="2478791067"/>
                    </a:ext>
                  </a:extLst>
                </a:gridCol>
                <a:gridCol w="1928315">
                  <a:extLst>
                    <a:ext uri="{9D8B030D-6E8A-4147-A177-3AD203B41FA5}">
                      <a16:colId xmlns:a16="http://schemas.microsoft.com/office/drawing/2014/main" val="4130674540"/>
                    </a:ext>
                  </a:extLst>
                </a:gridCol>
              </a:tblGrid>
              <a:tr h="82302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показателей</a:t>
                      </a:r>
                    </a:p>
                  </a:txBody>
                  <a:tcPr marL="91433" marR="91433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Утверждено</a:t>
                      </a:r>
                      <a:r>
                        <a:rPr lang="ru-RU" sz="1600" baseline="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в бюджете на 2020 год (тыс. руб.)</a:t>
                      </a:r>
                      <a:endParaRPr lang="ru-RU" sz="1600" dirty="0">
                        <a:solidFill>
                          <a:srgbClr val="FFC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Поступление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 2020 год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(тыс. руб.)</a:t>
                      </a:r>
                    </a:p>
                  </a:txBody>
                  <a:tcPr marL="91433" marR="91433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Удельный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вес, %%</a:t>
                      </a:r>
                    </a:p>
                  </a:txBody>
                  <a:tcPr marL="91433" marR="91433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Отклонение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от плана</a:t>
                      </a:r>
                      <a:r>
                        <a:rPr lang="ru-RU" sz="1600" baseline="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aseline="0" dirty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(тыс. руб.)</a:t>
                      </a:r>
                      <a:endParaRPr lang="ru-RU" sz="1600" dirty="0">
                        <a:solidFill>
                          <a:srgbClr val="FFC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2147324"/>
                  </a:ext>
                </a:extLst>
              </a:tr>
              <a:tr h="701093">
                <a:tc>
                  <a:txBody>
                    <a:bodyPr/>
                    <a:lstStyle/>
                    <a:p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СОБСТВЕННЫЕ ДОХОДЫ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22 109,5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22 750,9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+ 641,4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637289"/>
                  </a:ext>
                </a:extLst>
              </a:tr>
              <a:tr h="365788">
                <a:tc>
                  <a:txBody>
                    <a:bodyPr/>
                    <a:lstStyle/>
                    <a:p>
                      <a:r>
                        <a:rPr lang="ru-RU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том числе: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7926731"/>
                  </a:ext>
                </a:extLst>
              </a:tr>
              <a:tr h="365788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- подоходный налог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10 459,9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11 373,0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+ 913,1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598477"/>
                  </a:ext>
                </a:extLst>
              </a:tr>
              <a:tr h="365788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налог на прибыль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3 299,6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2 873,2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- 426,4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147730"/>
                  </a:ext>
                </a:extLst>
              </a:tr>
              <a:tr h="365788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земельный</a:t>
                      </a:r>
                      <a:r>
                        <a:rPr lang="ru-RU" sz="18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налог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517,5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475,9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ru-RU" sz="18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41,6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425458"/>
                  </a:ext>
                </a:extLst>
              </a:tr>
              <a:tr h="365788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налог на недвижимость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1 264,0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1 301,7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5,7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+ 37,7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063946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налог на добавленную стоимость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2 906,6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2 936,0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+ 29,4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338174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компенсация расходов государства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1 027,8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992,8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4,4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- 35,0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789273"/>
                  </a:ext>
                </a:extLst>
              </a:tr>
              <a:tr h="597503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другие налоги и сборы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2 634,1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2 798,3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+ 164,2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3" marR="91433" marT="45723" marB="45723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43415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6258879" cy="1013800"/>
          </a:xfrm>
        </p:spPr>
        <p:txBody>
          <a:bodyPr/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Ежемесячное поступление </a:t>
            </a:r>
            <a:b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собственных доходов в 2020 году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0424147"/>
              </p:ext>
            </p:extLst>
          </p:nvPr>
        </p:nvGraphicFramePr>
        <p:xfrm>
          <a:off x="107575" y="1945342"/>
          <a:ext cx="11923060" cy="478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75" y="1945342"/>
            <a:ext cx="1532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(тыс. руб.)</a:t>
            </a:r>
            <a:endParaRPr lang="ru-RU" sz="1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0478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313" y="598488"/>
            <a:ext cx="11166475" cy="5810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latin typeface="+mn-lt"/>
              </a:rPr>
              <a:t>Задолженность по </a:t>
            </a:r>
            <a:r>
              <a:rPr lang="ru-RU" sz="3600" b="1" dirty="0" smtClean="0">
                <a:latin typeface="+mn-lt"/>
              </a:rPr>
              <a:t>платежам в бюджет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5707215"/>
              </p:ext>
            </p:extLst>
          </p:nvPr>
        </p:nvGraphicFramePr>
        <p:xfrm>
          <a:off x="-1" y="1143606"/>
          <a:ext cx="11878235" cy="5714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6" name="TextBox 7"/>
          <p:cNvSpPr txBox="1">
            <a:spLocks noChangeArrowheads="1"/>
          </p:cNvSpPr>
          <p:nvPr/>
        </p:nvSpPr>
        <p:spPr bwMode="auto">
          <a:xfrm>
            <a:off x="595313" y="1306513"/>
            <a:ext cx="1776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/>
            <a:r>
              <a:rPr lang="ru-RU" altLang="ru-RU" b="1" i="1">
                <a:latin typeface="Corbel" panose="020B0503020204020204" pitchFamily="34" charset="0"/>
              </a:rPr>
              <a:t>(тыс. руб.)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306" y="480143"/>
            <a:ext cx="10515600" cy="773113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latin typeface="Calibri" panose="020F0502020204030204" pitchFamily="34" charset="0"/>
                <a:cs typeface="Calibri" panose="020F0502020204030204" pitchFamily="34" charset="0"/>
              </a:rPr>
              <a:t>Исполнение бюджета района за 2020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224179"/>
              </p:ext>
            </p:extLst>
          </p:nvPr>
        </p:nvGraphicFramePr>
        <p:xfrm>
          <a:off x="1135343" y="1253256"/>
          <a:ext cx="10147301" cy="54644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52434">
                  <a:extLst>
                    <a:ext uri="{9D8B030D-6E8A-4147-A177-3AD203B41FA5}">
                      <a16:colId xmlns:a16="http://schemas.microsoft.com/office/drawing/2014/main" val="1122481541"/>
                    </a:ext>
                  </a:extLst>
                </a:gridCol>
                <a:gridCol w="2198289">
                  <a:extLst>
                    <a:ext uri="{9D8B030D-6E8A-4147-A177-3AD203B41FA5}">
                      <a16:colId xmlns:a16="http://schemas.microsoft.com/office/drawing/2014/main" val="1378501013"/>
                    </a:ext>
                  </a:extLst>
                </a:gridCol>
                <a:gridCol w="2198289">
                  <a:extLst>
                    <a:ext uri="{9D8B030D-6E8A-4147-A177-3AD203B41FA5}">
                      <a16:colId xmlns:a16="http://schemas.microsoft.com/office/drawing/2014/main" val="1719575399"/>
                    </a:ext>
                  </a:extLst>
                </a:gridCol>
                <a:gridCol w="2198289">
                  <a:extLst>
                    <a:ext uri="{9D8B030D-6E8A-4147-A177-3AD203B41FA5}">
                      <a16:colId xmlns:a16="http://schemas.microsoft.com/office/drawing/2014/main" val="2167088770"/>
                    </a:ext>
                  </a:extLst>
                </a:gridCol>
              </a:tblGrid>
              <a:tr h="58124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</a:t>
                      </a:r>
                    </a:p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показателей</a:t>
                      </a:r>
                    </a:p>
                  </a:txBody>
                  <a:tcPr marL="91449" marR="91449"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Уточненный план </a:t>
                      </a:r>
                    </a:p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 год (тыс.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руб.)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9" marR="91449"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Исполнение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 год (тыс. руб.)</a:t>
                      </a:r>
                    </a:p>
                  </a:txBody>
                  <a:tcPr marL="91449" marR="91449"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Удельный </a:t>
                      </a:r>
                    </a:p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вес, %%</a:t>
                      </a:r>
                    </a:p>
                  </a:txBody>
                  <a:tcPr marL="91449" marR="91449"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174144"/>
                  </a:ext>
                </a:extLst>
              </a:tr>
              <a:tr h="581241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Собственные доходы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22 615,3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22 750,9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55,7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752452"/>
                  </a:ext>
                </a:extLst>
              </a:tr>
              <a:tr h="636597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Безвозмездные поступления из вышестоящего бюджета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18 081,2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r>
                        <a:rPr lang="ru-RU" sz="20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080,7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44,3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847343"/>
                  </a:ext>
                </a:extLst>
              </a:tr>
              <a:tr h="359816">
                <a:tc>
                  <a:txBody>
                    <a:bodyPr/>
                    <a:lstStyle/>
                    <a:p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из них: 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i="1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669013"/>
                  </a:ext>
                </a:extLst>
              </a:tr>
              <a:tr h="581241">
                <a:tc>
                  <a:txBody>
                    <a:bodyPr/>
                    <a:lstStyle/>
                    <a:p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дотация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17 903,1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17 903,1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43,8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986664"/>
                  </a:ext>
                </a:extLst>
              </a:tr>
              <a:tr h="636597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субвенции из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дорожного фонда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19,7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19,7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0,04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98308"/>
                  </a:ext>
                </a:extLst>
              </a:tr>
              <a:tr h="581241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ВСЕГО ДОХОДЫ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40 696,5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40 831,6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100,0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5288055"/>
                  </a:ext>
                </a:extLst>
              </a:tr>
              <a:tr h="581241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ВСЕГО РАСХОДЫ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41 690,1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41 482,7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х</a:t>
                      </a: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540253"/>
                  </a:ext>
                </a:extLst>
              </a:tr>
              <a:tr h="636597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Профицит (+)</a:t>
                      </a:r>
                    </a:p>
                    <a:p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Дефицит (-)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- 993,6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- 651,1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х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9" marR="91449" marT="45728" marB="45728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9217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499115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Источники финансирования дефицита</a:t>
            </a:r>
            <a:endParaRPr lang="ru-RU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658690"/>
              </p:ext>
            </p:extLst>
          </p:nvPr>
        </p:nvGraphicFramePr>
        <p:xfrm>
          <a:off x="0" y="1798544"/>
          <a:ext cx="11440813" cy="5059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13385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824" y="630437"/>
            <a:ext cx="11313458" cy="1180433"/>
          </a:xfrm>
        </p:spPr>
        <p:txBody>
          <a:bodyPr anchor="t">
            <a:noAutofit/>
          </a:bodyPr>
          <a:lstStyle/>
          <a:p>
            <a:r>
              <a:rPr lang="ru-RU" sz="1800" b="1" dirty="0">
                <a:latin typeface="Calibri" panose="020F0502020204030204" pitchFamily="34" charset="0"/>
                <a:cs typeface="Calibri" panose="020F0502020204030204" pitchFamily="34" charset="0"/>
              </a:rPr>
              <a:t>в рамках </a:t>
            </a:r>
            <a:r>
              <a:rPr lang="ru-RU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реализации указа Президента </a:t>
            </a:r>
            <a:r>
              <a:rPr lang="ru-RU" sz="1800" b="1" dirty="0">
                <a:latin typeface="Calibri" panose="020F0502020204030204" pitchFamily="34" charset="0"/>
                <a:cs typeface="Calibri" panose="020F0502020204030204" pitchFamily="34" charset="0"/>
              </a:rPr>
              <a:t>Республики Беларусь от </a:t>
            </a:r>
            <a:r>
              <a:rPr lang="ru-RU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23.12.2019 г. N </a:t>
            </a:r>
            <a:r>
              <a:rPr lang="ru-RU" sz="1800" b="1" dirty="0">
                <a:latin typeface="Calibri" panose="020F0502020204030204" pitchFamily="34" charset="0"/>
                <a:cs typeface="Calibri" panose="020F0502020204030204" pitchFamily="34" charset="0"/>
              </a:rPr>
              <a:t>475 </a:t>
            </a:r>
            <a:r>
              <a:rPr lang="ru-RU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«Об </a:t>
            </a:r>
            <a:r>
              <a:rPr lang="ru-RU" sz="1800" b="1" dirty="0">
                <a:latin typeface="Calibri" panose="020F0502020204030204" pitchFamily="34" charset="0"/>
                <a:cs typeface="Calibri" panose="020F0502020204030204" pitchFamily="34" charset="0"/>
              </a:rPr>
              <a:t>обеспечении деятельности бюджетных </a:t>
            </a:r>
            <a:r>
              <a:rPr lang="ru-RU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организаций»  с 1 мая 2020 года  создано </a:t>
            </a:r>
            <a:r>
              <a:rPr lang="ru-BY" sz="1800" b="1" dirty="0">
                <a:latin typeface="Calibri" panose="020F0502020204030204" pitchFamily="34" charset="0"/>
                <a:cs typeface="Calibri" panose="020F0502020204030204" pitchFamily="34" charset="0"/>
              </a:rPr>
              <a:t>Государственное учреждение  </a:t>
            </a:r>
            <a:r>
              <a:rPr lang="ru-RU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BY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BY" sz="1800" b="1" dirty="0">
                <a:latin typeface="Calibri" panose="020F0502020204030204" pitchFamily="34" charset="0"/>
                <a:cs typeface="Calibri" panose="020F0502020204030204" pitchFamily="34" charset="0"/>
              </a:rPr>
              <a:t>Центр по обеспечению  деятельности бюджетных  организаций и государственных  </a:t>
            </a:r>
            <a:r>
              <a:rPr lang="ru-BY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органов</a:t>
            </a:r>
            <a:r>
              <a:rPr lang="ru-RU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Толочинского района</a:t>
            </a:r>
            <a:r>
              <a:rPr lang="ru-BY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r>
              <a:rPr lang="ru-RU" sz="18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365" y="2008094"/>
            <a:ext cx="11842377" cy="4778188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Виды деятельности, осуществляемые Центром в интересах организаций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образования, культуры, физической культуры и спорта, а также сельских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исполнительных комитетов в соответствии с заключенными договорами 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ru-RU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ведение бухгалтерского учета и составление отчетности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</a:t>
            </a:r>
            <a:r>
              <a:rPr lang="ru-RU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ачисление заработной платы и перечисление страховых взносов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ремонт </a:t>
            </a:r>
            <a:r>
              <a:rPr lang="ru-RU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техническое обслуживание государственного </a:t>
            </a:r>
            <a:r>
              <a:rPr lang="ru-RU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имущества</a:t>
            </a:r>
            <a:endParaRPr lang="ru-R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автомобильные перевозки</a:t>
            </a:r>
            <a:endParaRPr lang="ru-R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реализация мероприятий по охране труда и пожарной </a:t>
            </a:r>
            <a:r>
              <a:rPr lang="ru-RU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безопасности</a:t>
            </a:r>
            <a:endParaRPr lang="ru-R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хранение архивных </a:t>
            </a:r>
            <a:r>
              <a:rPr lang="ru-RU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документов</a:t>
            </a:r>
            <a:endParaRPr lang="ru-R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проведение процедур государственных закупок товаров (работ, услуг</a:t>
            </a:r>
            <a:r>
              <a:rPr lang="ru-RU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u-R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2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</TotalTime>
  <Words>1037</Words>
  <Application>Microsoft Office PowerPoint</Application>
  <PresentationFormat>Широкоэкранный</PresentationFormat>
  <Paragraphs>342</Paragraphs>
  <Slides>18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Calibri</vt:lpstr>
      <vt:lpstr>Corbel</vt:lpstr>
      <vt:lpstr>Gill Sans MT</vt:lpstr>
      <vt:lpstr>Gungsuh</vt:lpstr>
      <vt:lpstr>Times New Roman</vt:lpstr>
      <vt:lpstr>Wingdings 2</vt:lpstr>
      <vt:lpstr>Дивиденд</vt:lpstr>
      <vt:lpstr>Диаграмма</vt:lpstr>
      <vt:lpstr> исполнение бюджета Толочинского района  за 2020 год</vt:lpstr>
      <vt:lpstr>За 2020 год на территории района уплачены налоги и сборы в общей сумме  29 942,8 тыс. рублей;  из них зачислено в бюджеты: </vt:lpstr>
      <vt:lpstr>Основные плательщики </vt:lpstr>
      <vt:lpstr>собственные доходы бюджета района</vt:lpstr>
      <vt:lpstr>Ежемесячное поступление  собственных доходов в 2020 году</vt:lpstr>
      <vt:lpstr>Задолженность по платежам в бюджет</vt:lpstr>
      <vt:lpstr>Исполнение бюджета района за 2020 год</vt:lpstr>
      <vt:lpstr>Источники финансирования дефицита</vt:lpstr>
      <vt:lpstr>в рамках реализации указа Президента Республики Беларусь от 23.12.2019 г. N 475 «Об обеспечении деятельности бюджетных организаций»  с 1 мая 2020 года  создано Государственное учреждение   «Центр по обеспечению  деятельности бюджетных  организаций и государственных  органов Толочинского района» </vt:lpstr>
      <vt:lpstr>Презентация PowerPoint</vt:lpstr>
      <vt:lpstr>Расходы на общегосударственную деятельность</vt:lpstr>
      <vt:lpstr>Презентация PowerPoint</vt:lpstr>
      <vt:lpstr>Расходы на жилищно-коммунальное хозяйство</vt:lpstr>
      <vt:lpstr>Финансирование здравоохранения</vt:lpstr>
      <vt:lpstr>Финансирование государственных программ</vt:lpstr>
      <vt:lpstr>укрепление материально-технической базы бюджетных организаций</vt:lpstr>
      <vt:lpstr>внебюджетная деятельность </vt:lpstr>
      <vt:lpstr>Презентация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исполнения бюджета Толочинского района за 2020 год и задачи на 2021 год</dc:title>
  <dc:creator>Савицкая Елена Анатольевна</dc:creator>
  <cp:lastModifiedBy>Савицкая Елена Анатольевна</cp:lastModifiedBy>
  <cp:revision>847</cp:revision>
  <cp:lastPrinted>2021-02-09T12:02:44Z</cp:lastPrinted>
  <dcterms:created xsi:type="dcterms:W3CDTF">2021-02-02T07:49:40Z</dcterms:created>
  <dcterms:modified xsi:type="dcterms:W3CDTF">2021-02-18T07:46:13Z</dcterms:modified>
</cp:coreProperties>
</file>